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E_2367FBEA.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56" r:id="rId5"/>
    <p:sldId id="270" r:id="rId6"/>
    <p:sldId id="269" r:id="rId7"/>
    <p:sldId id="280" r:id="rId8"/>
    <p:sldId id="271" r:id="rId9"/>
    <p:sldId id="272" r:id="rId10"/>
    <p:sldId id="274" r:id="rId11"/>
    <p:sldId id="275" r:id="rId12"/>
    <p:sldId id="277" r:id="rId13"/>
    <p:sldId id="278" r:id="rId14"/>
    <p:sldId id="276" r:id="rId15"/>
    <p:sldId id="279" r:id="rId16"/>
    <p:sldId id="28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A02E44-C050-23D4-3D9B-B61E4EA0F21D}" name="Anouk Mooijman" initials="AM" userId="S::amooijman@diversion.nl::1048dd9e-fe51-452d-8b2d-51fd0226e391" providerId="AD"/>
  <p188:author id="{9958F67F-0FB2-064D-C5D4-C2AB6A5C06F6}" name="Evelien Rutgers" initials="ER" userId="S::erutgers@diversion.nl::ce51a62e-f64a-4e0e-acf4-37e70fcf815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84B31"/>
    <a:srgbClr val="99D0C5"/>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A3B29C-23A1-4ACE-A165-4B09F373CFAE}" v="335" dt="2024-03-12T11:06:01.222"/>
    <p1510:client id="{DAD5B9CC-B11F-443B-A29F-0442F7A9D6C6}" v="27" dt="2024-03-12T08:36:45.486"/>
    <p1510:client id="{FD984EE5-EA70-4ED3-BC7D-C1ADD82B30A9}" v="860" dt="2024-03-11T16:15:49.6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56" y="114"/>
      </p:cViewPr>
      <p:guideLst>
        <p:guide orient="horz" pos="55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modernComment_10E_2367FBEA.xml><?xml version="1.0" encoding="utf-8"?>
<p188:cmLst xmlns:a="http://schemas.openxmlformats.org/drawingml/2006/main" xmlns:r="http://schemas.openxmlformats.org/officeDocument/2006/relationships" xmlns:p188="http://schemas.microsoft.com/office/powerpoint/2018/8/main">
  <p188:cm id="{9F23DD67-4A77-4F43-8C7D-396BBE50EF3A}" authorId="{9958F67F-0FB2-064D-C5D4-C2AB6A5C06F6}" status="resolved" created="2024-03-12T08:33:11.098" complete="100000">
    <pc:sldMkLst xmlns:pc="http://schemas.microsoft.com/office/powerpoint/2013/main/command">
      <pc:docMk/>
      <pc:sldMk cId="594017258" sldId="270"/>
    </pc:sldMkLst>
    <p188:txBody>
      <a:bodyPr/>
      <a:lstStyle/>
      <a:p>
        <a:r>
          <a:rPr lang="nl-NL"/>
          <a:t>Ik zou de logo's op de volgende paginas er af halen. Alleen bij de eerste pagina. </a:t>
        </a:r>
      </a:p>
    </p188:txBody>
  </p188:cm>
  <p188:cm id="{2568E248-6B85-43EE-ABFB-18D266F1CACA}" authorId="{9958F67F-0FB2-064D-C5D4-C2AB6A5C06F6}" status="resolved" created="2024-03-12T08:33:22.799" complete="100000">
    <pc:sldMkLst xmlns:pc="http://schemas.microsoft.com/office/powerpoint/2013/main/command">
      <pc:docMk/>
      <pc:sldMk cId="594017258" sldId="270"/>
    </pc:sldMkLst>
    <p188:replyLst>
      <p188:reply id="{5AE755BE-1CDF-42E0-855B-ADD468B0A47D}" authorId="{A5A02E44-C050-23D4-3D9B-B61E4EA0F21D}" created="2024-03-12T10:57:47.773">
        <p188:txBody>
          <a:bodyPr/>
          <a:lstStyle/>
          <a:p>
            <a:r>
              <a:rPr lang="nl-NL"/>
              <a:t>Eigenlijk niet, haal ze weg ☺️ </a:t>
            </a:r>
          </a:p>
        </p188:txBody>
      </p188:reply>
    </p188:replyLst>
    <p188:txBody>
      <a:bodyPr/>
      <a:lstStyle/>
      <a:p>
        <a:r>
          <a:rPr lang="nl-NL"/>
          <a:t>Is er een reden dat je paginanummers hebt?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DDBCF72C-C691-E0A4-08B3-D67AACA761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7C751938-5689-0034-808E-DBFF849B9F2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0C56CF-017D-47F4-96AB-9476A467AD1F}" type="datetimeFigureOut">
              <a:rPr lang="nl-NL" smtClean="0"/>
              <a:t>12-3-2024</a:t>
            </a:fld>
            <a:endParaRPr lang="nl-NL"/>
          </a:p>
        </p:txBody>
      </p:sp>
      <p:sp>
        <p:nvSpPr>
          <p:cNvPr id="4" name="Tijdelijke aanduiding voor voettekst 3">
            <a:extLst>
              <a:ext uri="{FF2B5EF4-FFF2-40B4-BE49-F238E27FC236}">
                <a16:creationId xmlns:a16="http://schemas.microsoft.com/office/drawing/2014/main" id="{2F5A8ECE-58FF-0596-8780-C226D63D04D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116EC2D8-5DA0-2E44-6012-AEF2D71D2B8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2B2DF8D-1B0B-4E23-9DED-7E9B0246D6DC}" type="slidenum">
              <a:rPr lang="nl-NL" smtClean="0"/>
              <a:t>‹#›</a:t>
            </a:fld>
            <a:endParaRPr lang="nl-NL"/>
          </a:p>
        </p:txBody>
      </p:sp>
    </p:spTree>
    <p:extLst>
      <p:ext uri="{BB962C8B-B14F-4D97-AF65-F5344CB8AC3E}">
        <p14:creationId xmlns:p14="http://schemas.microsoft.com/office/powerpoint/2010/main" val="29805087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20514B-E810-463F-AB91-14A40E47C7B4}" type="datetimeFigureOut">
              <a:rPr lang="nl-NL" smtClean="0"/>
              <a:t>12-3-2024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16C21-3BB4-4623-BF75-0B83A3E0BCC7}" type="slidenum">
              <a:rPr lang="nl-NL" smtClean="0"/>
              <a:t>‹#›</a:t>
            </a:fld>
            <a:endParaRPr lang="nl-NL"/>
          </a:p>
        </p:txBody>
      </p:sp>
    </p:spTree>
    <p:extLst>
      <p:ext uri="{BB962C8B-B14F-4D97-AF65-F5344CB8AC3E}">
        <p14:creationId xmlns:p14="http://schemas.microsoft.com/office/powerpoint/2010/main" val="218206261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0">
                <a:solidFill>
                  <a:srgbClr val="000000"/>
                </a:solidFill>
                <a:effectLst/>
                <a:latin typeface="WordVisiCarriageReturn_MSFontService"/>
              </a:rPr>
              <a:t> Vraag 1.</a:t>
            </a:r>
            <a:br>
              <a:rPr lang="nl-NL" sz="1800" b="0" i="0">
                <a:solidFill>
                  <a:srgbClr val="000000"/>
                </a:solidFill>
                <a:effectLst/>
                <a:latin typeface="WordVisiCarriageReturn_MSFontService"/>
              </a:rPr>
            </a:br>
            <a:r>
              <a:rPr lang="nl-NL" sz="1800" b="0" i="1">
                <a:solidFill>
                  <a:srgbClr val="000000"/>
                </a:solidFill>
                <a:effectLst/>
                <a:latin typeface="Source Serif 4 36pt" panose="02040603050405020204" pitchFamily="18" charset="0"/>
              </a:rPr>
              <a:t>Vervolgvragen om te stellen aan de klas:</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Vind je het makkelijk om geld te vragen aan vrienden en familie?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Op welke momenten zou je wel/niet geld lenen van vrienden of familie?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Maakt het voor jou nog uit van wie je geld leent?  </a:t>
            </a:r>
          </a:p>
          <a:p>
            <a:endParaRPr lang="nl-NL"/>
          </a:p>
          <a:p>
            <a:endParaRPr lang="nl-NL"/>
          </a:p>
          <a:p>
            <a:pPr algn="l" rtl="0" fontAlgn="base"/>
            <a:r>
              <a:rPr lang="nl-NL"/>
              <a:t>Vraag 2.</a:t>
            </a:r>
            <a:br>
              <a:rPr lang="nl-NL"/>
            </a:br>
            <a:r>
              <a:rPr lang="nl-NL" sz="1800" b="0" i="1">
                <a:solidFill>
                  <a:srgbClr val="000000"/>
                </a:solidFill>
                <a:effectLst/>
                <a:latin typeface="Source Serif 4 36pt" panose="02040603050405020204" pitchFamily="18" charset="0"/>
              </a:rPr>
              <a:t>Vervolgvragen om te stellen aan de klas:</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Wat is de reden dat je de schoenen wel/niet zou kopen via achteraf betalen?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Welke mogelijke risico’s zijn er wanneer je een aankoop doet met achteraf betalen? </a:t>
            </a:r>
          </a:p>
          <a:p>
            <a:endParaRPr lang="nl-NL"/>
          </a:p>
        </p:txBody>
      </p:sp>
    </p:spTree>
    <p:extLst>
      <p:ext uri="{BB962C8B-B14F-4D97-AF65-F5344CB8AC3E}">
        <p14:creationId xmlns:p14="http://schemas.microsoft.com/office/powerpoint/2010/main" val="324416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1">
                <a:solidFill>
                  <a:srgbClr val="000000"/>
                </a:solidFill>
                <a:effectLst/>
                <a:latin typeface="Source Serif 4 36pt" panose="02040603050405020204" pitchFamily="18" charset="0"/>
              </a:rPr>
              <a:t>Vervolgvragen om te stellen aan de klas: </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Aan wie kan </a:t>
            </a:r>
            <a:r>
              <a:rPr lang="nl-NL" sz="1800" b="0" i="0" err="1">
                <a:solidFill>
                  <a:srgbClr val="000000"/>
                </a:solidFill>
                <a:effectLst/>
                <a:latin typeface="Source Serif 4 36pt" panose="02040603050405020204" pitchFamily="18" charset="0"/>
              </a:rPr>
              <a:t>Yasim</a:t>
            </a:r>
            <a:r>
              <a:rPr lang="nl-NL" sz="1800" b="0" i="0">
                <a:solidFill>
                  <a:srgbClr val="000000"/>
                </a:solidFill>
                <a:effectLst/>
                <a:latin typeface="Source Serif 4 36pt" panose="02040603050405020204" pitchFamily="18" charset="0"/>
              </a:rPr>
              <a:t> om hulp vragen?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Naar wie zou je zelf toestappen voor hulp? Ga je naar vrienden, familie, school, gemeente?  </a:t>
            </a:r>
          </a:p>
          <a:p>
            <a:pPr algn="l" rtl="0" fontAlgn="base"/>
            <a:r>
              <a:rPr lang="nl-NL" sz="1800" b="0" i="0">
                <a:solidFill>
                  <a:srgbClr val="000000"/>
                </a:solidFill>
                <a:effectLst/>
                <a:latin typeface="Source Serif 4 36pt" panose="02040603050405020204" pitchFamily="18" charset="0"/>
              </a:rPr>
              <a:t>Maak bij deze vraag ook van de gelegenheid gebruik om te benoemen waar jongeren binnen de school terecht kunnen met geldvragen- en zorgen. Bespreek daarnaast dat jongeren hiervoor ook terecht kunnen bij hulporganisaties en de gemeente.</a:t>
            </a:r>
            <a:endParaRPr lang="nl-NL" b="0" i="0">
              <a:solidFill>
                <a:srgbClr val="000000"/>
              </a:solidFill>
              <a:effectLst/>
              <a:latin typeface="Segoe UI" panose="020B0502040204020203" pitchFamily="34" charset="0"/>
            </a:endParaRPr>
          </a:p>
          <a:p>
            <a:endParaRPr lang="nl-NL"/>
          </a:p>
        </p:txBody>
      </p:sp>
    </p:spTree>
    <p:extLst>
      <p:ext uri="{BB962C8B-B14F-4D97-AF65-F5344CB8AC3E}">
        <p14:creationId xmlns:p14="http://schemas.microsoft.com/office/powerpoint/2010/main" val="2071076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1">
                <a:solidFill>
                  <a:srgbClr val="000000"/>
                </a:solidFill>
                <a:effectLst/>
                <a:latin typeface="Source Serif 4 36pt" panose="02040603050405020204" pitchFamily="18" charset="0"/>
              </a:rPr>
              <a:t>Vragen om te stellen aan de klas: </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Welke overwegingen maak je?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Bij welke aankopen denk je wel/niet na?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Wat zijn de voordelen/nadelen hiervan? </a:t>
            </a:r>
          </a:p>
          <a:p>
            <a:endParaRPr lang="nl-NL"/>
          </a:p>
        </p:txBody>
      </p:sp>
    </p:spTree>
    <p:extLst>
      <p:ext uri="{BB962C8B-B14F-4D97-AF65-F5344CB8AC3E}">
        <p14:creationId xmlns:p14="http://schemas.microsoft.com/office/powerpoint/2010/main" val="258419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1">
                <a:solidFill>
                  <a:srgbClr val="000000"/>
                </a:solidFill>
                <a:effectLst/>
                <a:latin typeface="Source Serif 4 36pt" panose="02040603050405020204" pitchFamily="18" charset="0"/>
              </a:rPr>
              <a:t>Vragen om te stellen aan de klas: </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Maakt het uit aan wie je geld uitleent?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Maakt het uit waarvoor de persoon jouw geld wil</a:t>
            </a:r>
            <a:r>
              <a:rPr lang="nl-NL" sz="1800" b="0" i="0" strike="sngStrike">
                <a:solidFill>
                  <a:srgbClr val="498205"/>
                </a:solidFill>
                <a:effectLst/>
                <a:latin typeface="Source Serif 4 36pt" panose="02040603050405020204" pitchFamily="18" charset="0"/>
              </a:rPr>
              <a:t>t</a:t>
            </a:r>
            <a:r>
              <a:rPr lang="nl-NL" sz="1800" b="0" i="0">
                <a:solidFill>
                  <a:srgbClr val="000000"/>
                </a:solidFill>
                <a:effectLst/>
                <a:latin typeface="Source Serif 4 36pt" panose="02040603050405020204" pitchFamily="18" charset="0"/>
              </a:rPr>
              <a:t> gebruiken?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Welke afspraken maak je als je geld uitleent?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Heb je wel eens je uitgeleende geld niet teruggekregen? </a:t>
            </a:r>
          </a:p>
          <a:p>
            <a:endParaRPr lang="nl-NL"/>
          </a:p>
        </p:txBody>
      </p:sp>
    </p:spTree>
    <p:extLst>
      <p:ext uri="{BB962C8B-B14F-4D97-AF65-F5344CB8AC3E}">
        <p14:creationId xmlns:p14="http://schemas.microsoft.com/office/powerpoint/2010/main" val="80095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1">
                <a:solidFill>
                  <a:srgbClr val="000000"/>
                </a:solidFill>
                <a:effectLst/>
                <a:latin typeface="Source Serif 4 36pt" panose="02040603050405020204" pitchFamily="18" charset="0"/>
              </a:rPr>
              <a:t>Vragen om te stellen aan de klas: </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Wat maakt achteraf betalen wel/niet een handige manier om te betalen?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Welke risico’s zie jij wanneer je achteraf betaalt?  </a:t>
            </a:r>
          </a:p>
          <a:p>
            <a:endParaRPr lang="nl-NL"/>
          </a:p>
        </p:txBody>
      </p:sp>
    </p:spTree>
    <p:extLst>
      <p:ext uri="{BB962C8B-B14F-4D97-AF65-F5344CB8AC3E}">
        <p14:creationId xmlns:p14="http://schemas.microsoft.com/office/powerpoint/2010/main" val="2923159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r>
              <a:rPr lang="nl-NL" sz="1800" b="0" i="1">
                <a:solidFill>
                  <a:srgbClr val="000000"/>
                </a:solidFill>
                <a:effectLst/>
                <a:latin typeface="Source Serif 4 36pt" panose="02040603050405020204" pitchFamily="18" charset="0"/>
              </a:rPr>
              <a:t>Vragen om te stellen aan de klas: </a:t>
            </a:r>
            <a:r>
              <a:rPr lang="nl-NL" sz="1800" b="0" i="0">
                <a:solidFill>
                  <a:srgbClr val="000000"/>
                </a:solidFill>
                <a:effectLst/>
                <a:latin typeface="Source Serif 4 36pt" panose="02040603050405020204" pitchFamily="18" charset="0"/>
              </a:rPr>
              <a:t>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Weet je altijd zeker dat je het weer op kan lossen?  </a:t>
            </a:r>
          </a:p>
          <a:p>
            <a:pPr algn="l" rtl="0" fontAlgn="base">
              <a:buFont typeface="Arial" panose="020B0604020202020204" pitchFamily="34" charset="0"/>
              <a:buChar char="•"/>
            </a:pPr>
            <a:r>
              <a:rPr lang="nl-NL" sz="1800" b="0" i="0">
                <a:solidFill>
                  <a:srgbClr val="000000"/>
                </a:solidFill>
                <a:effectLst/>
                <a:latin typeface="Source Serif 4 36pt" panose="02040603050405020204" pitchFamily="18" charset="0"/>
              </a:rPr>
              <a:t>Hoe kan je ervoor zorgen dat je geen lening/schuld hoeft aan te gaan? </a:t>
            </a:r>
          </a:p>
          <a:p>
            <a:endParaRPr lang="nl-NL"/>
          </a:p>
        </p:txBody>
      </p:sp>
    </p:spTree>
    <p:extLst>
      <p:ext uri="{BB962C8B-B14F-4D97-AF65-F5344CB8AC3E}">
        <p14:creationId xmlns:p14="http://schemas.microsoft.com/office/powerpoint/2010/main" val="1990929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A53E9D-CAA4-2D75-C308-818D23031D5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CA77A0D-186B-C25D-59EE-0EE187C3C9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A7F3383-9EC5-00DB-1513-D5ABFBBCA555}"/>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6E8012B9-D4D6-2377-91CF-49DBB84FD5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C2DBE1-B88E-4EB2-608B-6C88E87F71EB}"/>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24845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AD8CF0-7B12-1C69-5E72-2F8B320B529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68DF4A7-5A10-DDE5-45E3-6F1F2FC7A1B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C31C899-3C9E-0704-7693-C8B144792131}"/>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C79585E7-806C-2361-E5E3-B1306228B3D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7C698A7-DAB9-C1DE-5E36-60E6E0EF6381}"/>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2330584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7FB7D79-886F-2619-5FF8-E4E6EB46AED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A6734D1-27C8-6263-B725-47994670325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EA0B9D-7F5A-8608-236D-E3B5D5F52AD6}"/>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7BDDC136-F7CB-2C00-B0B0-1D0C83EE1C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404027F-2079-95D5-363A-786011DC1FAE}"/>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837990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kst - 2 regels kop">
    <p:bg>
      <p:bgPr>
        <a:solidFill>
          <a:schemeClr val="accent6"/>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C6424E-646C-B2DD-F3C1-6D5145C152B9}"/>
              </a:ext>
            </a:extLst>
          </p:cNvPr>
          <p:cNvSpPr/>
          <p:nvPr userDrawn="1"/>
        </p:nvSpPr>
        <p:spPr>
          <a:xfrm>
            <a:off x="0" y="380942"/>
            <a:ext cx="421145" cy="583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900"/>
          </a:p>
        </p:txBody>
      </p:sp>
      <p:pic>
        <p:nvPicPr>
          <p:cNvPr id="3" name="Picture 2">
            <a:extLst>
              <a:ext uri="{FF2B5EF4-FFF2-40B4-BE49-F238E27FC236}">
                <a16:creationId xmlns:a16="http://schemas.microsoft.com/office/drawing/2014/main" id="{499B085A-912D-81D1-3A31-C6D30A22F0A8}"/>
              </a:ext>
            </a:extLst>
          </p:cNvPr>
          <p:cNvPicPr>
            <a:picLocks noChangeAspect="1"/>
          </p:cNvPicPr>
          <p:nvPr userDrawn="1"/>
        </p:nvPicPr>
        <p:blipFill>
          <a:blip r:embed="rId2"/>
          <a:stretch>
            <a:fillRect/>
          </a:stretch>
        </p:blipFill>
        <p:spPr>
          <a:xfrm>
            <a:off x="420604" y="380942"/>
            <a:ext cx="11565294" cy="5831881"/>
          </a:xfrm>
          <a:prstGeom prst="rect">
            <a:avLst/>
          </a:prstGeom>
        </p:spPr>
      </p:pic>
      <p:sp>
        <p:nvSpPr>
          <p:cNvPr id="5" name="Title 4">
            <a:extLst>
              <a:ext uri="{FF2B5EF4-FFF2-40B4-BE49-F238E27FC236}">
                <a16:creationId xmlns:a16="http://schemas.microsoft.com/office/drawing/2014/main" id="{93295D74-1D1E-EEE4-88C4-51D77B581057}"/>
              </a:ext>
            </a:extLst>
          </p:cNvPr>
          <p:cNvSpPr>
            <a:spLocks noGrp="1"/>
          </p:cNvSpPr>
          <p:nvPr>
            <p:ph type="title" hasCustomPrompt="1"/>
          </p:nvPr>
        </p:nvSpPr>
        <p:spPr>
          <a:xfrm>
            <a:off x="422945" y="892664"/>
            <a:ext cx="9056766" cy="1576144"/>
          </a:xfrm>
          <a:prstGeom prst="rect">
            <a:avLst/>
          </a:prstGeom>
        </p:spPr>
        <p:txBody>
          <a:bodyPr lIns="0" tIns="0" rIns="0" bIns="0"/>
          <a:lstStyle>
            <a:lvl1pPr algn="l">
              <a:lnSpc>
                <a:spcPct val="75000"/>
              </a:lnSpc>
              <a:defRPr sz="7199">
                <a:latin typeface="ABC Gravity Extra Condensed" panose="020B0A06040202060204" pitchFamily="34" charset="77"/>
              </a:defRPr>
            </a:lvl1pPr>
          </a:lstStyle>
          <a:p>
            <a:r>
              <a:rPr lang="en-GB" dirty="0" err="1"/>
              <a:t>Titel</a:t>
            </a:r>
            <a:r>
              <a:rPr lang="en-GB" dirty="0"/>
              <a:t> </a:t>
            </a:r>
            <a:r>
              <a:rPr lang="en-GB" dirty="0" err="1"/>
              <a:t>hier</a:t>
            </a:r>
            <a:r>
              <a:rPr lang="en-GB" dirty="0"/>
              <a:t> lorem </a:t>
            </a:r>
            <a:br>
              <a:rPr lang="en-GB" dirty="0"/>
            </a:br>
            <a:r>
              <a:rPr lang="en-GB" dirty="0"/>
              <a:t>ipsum </a:t>
            </a:r>
            <a:r>
              <a:rPr lang="en-GB" dirty="0" err="1"/>
              <a:t>dolor</a:t>
            </a:r>
            <a:endParaRPr lang="nl-NL" dirty="0"/>
          </a:p>
        </p:txBody>
      </p:sp>
      <p:sp>
        <p:nvSpPr>
          <p:cNvPr id="6" name="Text Placeholder 9">
            <a:extLst>
              <a:ext uri="{FF2B5EF4-FFF2-40B4-BE49-F238E27FC236}">
                <a16:creationId xmlns:a16="http://schemas.microsoft.com/office/drawing/2014/main" id="{71126067-170F-C076-8992-EA67A70D262E}"/>
              </a:ext>
            </a:extLst>
          </p:cNvPr>
          <p:cNvSpPr>
            <a:spLocks noGrp="1"/>
          </p:cNvSpPr>
          <p:nvPr>
            <p:ph type="body" sz="quarter" idx="12" hasCustomPrompt="1"/>
          </p:nvPr>
        </p:nvSpPr>
        <p:spPr>
          <a:xfrm>
            <a:off x="422945" y="2690018"/>
            <a:ext cx="7953560" cy="2856017"/>
          </a:xfrm>
          <a:prstGeom prst="rect">
            <a:avLst/>
          </a:prstGeom>
        </p:spPr>
        <p:txBody>
          <a:bodyPr lIns="0" tIns="0" rIns="0" bIns="0" anchor="t">
            <a:normAutofit/>
          </a:bodyPr>
          <a:lstStyle>
            <a:lvl1pPr marL="0" indent="0">
              <a:lnSpc>
                <a:spcPct val="105000"/>
              </a:lnSpc>
              <a:buNone/>
              <a:defRPr sz="2999" b="0" i="0">
                <a:latin typeface="Source Serif 4 36pt 36pt" panose="02040603050405020204" pitchFamily="18" charset="0"/>
                <a:ea typeface="Source Serif 4 36pt 36pt" panose="02040603050405020204" pitchFamily="18" charset="0"/>
              </a:defRPr>
            </a:lvl1pPr>
            <a:lvl2pPr>
              <a:defRPr sz="2999">
                <a:latin typeface="Source Serif 4 36pt 36pt" panose="02040603050405020204" pitchFamily="18" charset="0"/>
                <a:ea typeface="Source Serif 4 36pt 36pt" panose="02040603050405020204" pitchFamily="18" charset="0"/>
              </a:defRPr>
            </a:lvl2pPr>
            <a:lvl3pPr>
              <a:defRPr sz="2999">
                <a:latin typeface="Source Serif 4 36pt 36pt" panose="02040603050405020204" pitchFamily="18" charset="0"/>
                <a:ea typeface="Source Serif 4 36pt 36pt" panose="02040603050405020204" pitchFamily="18" charset="0"/>
              </a:defRPr>
            </a:lvl3pPr>
            <a:lvl4pPr>
              <a:defRPr sz="2999">
                <a:latin typeface="Source Serif 4 36pt 36pt" panose="02040603050405020204" pitchFamily="18" charset="0"/>
                <a:ea typeface="Source Serif 4 36pt 36pt" panose="02040603050405020204" pitchFamily="18" charset="0"/>
              </a:defRPr>
            </a:lvl4pPr>
            <a:lvl5pPr>
              <a:defRPr sz="2999">
                <a:latin typeface="Source Serif 4 36pt 36pt" panose="02040603050405020204" pitchFamily="18" charset="0"/>
                <a:ea typeface="Source Serif 4 36pt 36pt" panose="02040603050405020204" pitchFamily="18" charset="0"/>
              </a:defRPr>
            </a:lvl5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endParaRPr lang="nl-NL" dirty="0"/>
          </a:p>
        </p:txBody>
      </p:sp>
      <p:sp>
        <p:nvSpPr>
          <p:cNvPr id="17" name="Text Placeholder 9">
            <a:extLst>
              <a:ext uri="{FF2B5EF4-FFF2-40B4-BE49-F238E27FC236}">
                <a16:creationId xmlns:a16="http://schemas.microsoft.com/office/drawing/2014/main" id="{3B63E3B1-9D4B-387C-8EC8-9CAE53B64CD1}"/>
              </a:ext>
            </a:extLst>
          </p:cNvPr>
          <p:cNvSpPr>
            <a:spLocks noGrp="1"/>
          </p:cNvSpPr>
          <p:nvPr>
            <p:ph type="body" sz="quarter" idx="13" hasCustomPrompt="1"/>
          </p:nvPr>
        </p:nvSpPr>
        <p:spPr>
          <a:xfrm>
            <a:off x="422945" y="6362422"/>
            <a:ext cx="7953560" cy="276898"/>
          </a:xfrm>
          <a:prstGeom prst="rect">
            <a:avLst/>
          </a:prstGeom>
        </p:spPr>
        <p:txBody>
          <a:bodyPr lIns="0" tIns="0" rIns="0" bIns="0" anchor="t"/>
          <a:lstStyle>
            <a:lvl1pPr marL="0" indent="0">
              <a:lnSpc>
                <a:spcPct val="105000"/>
              </a:lnSpc>
              <a:buNone/>
              <a:defRPr sz="1600" b="0" i="0">
                <a:latin typeface="Source Serif 4 36pt 36pt" panose="02040603050405020204" pitchFamily="18" charset="0"/>
                <a:ea typeface="Source Serif 4 36pt 36pt" panose="02040603050405020204" pitchFamily="18" charset="0"/>
              </a:defRPr>
            </a:lvl1pPr>
            <a:lvl2pPr>
              <a:defRPr sz="2999">
                <a:latin typeface="Source Serif 4 36pt 36pt" panose="02040603050405020204" pitchFamily="18" charset="0"/>
                <a:ea typeface="Source Serif 4 36pt 36pt" panose="02040603050405020204" pitchFamily="18" charset="0"/>
              </a:defRPr>
            </a:lvl2pPr>
            <a:lvl3pPr>
              <a:defRPr sz="2999">
                <a:latin typeface="Source Serif 4 36pt 36pt" panose="02040603050405020204" pitchFamily="18" charset="0"/>
                <a:ea typeface="Source Serif 4 36pt 36pt" panose="02040603050405020204" pitchFamily="18" charset="0"/>
              </a:defRPr>
            </a:lvl3pPr>
            <a:lvl4pPr>
              <a:defRPr sz="2999">
                <a:latin typeface="Source Serif 4 36pt 36pt" panose="02040603050405020204" pitchFamily="18" charset="0"/>
                <a:ea typeface="Source Serif 4 36pt 36pt" panose="02040603050405020204" pitchFamily="18" charset="0"/>
              </a:defRPr>
            </a:lvl4pPr>
            <a:lvl5pPr>
              <a:defRPr sz="2999">
                <a:latin typeface="Source Serif 4 36pt 36pt" panose="02040603050405020204" pitchFamily="18" charset="0"/>
                <a:ea typeface="Source Serif 4 36pt 36pt" panose="02040603050405020204" pitchFamily="18" charset="0"/>
              </a:defRPr>
            </a:lvl5pPr>
          </a:lstStyle>
          <a:p>
            <a:pPr lvl="0"/>
            <a:r>
              <a:rPr lang="nl-NL" dirty="0"/>
              <a:t>Presentatie titel</a:t>
            </a:r>
          </a:p>
        </p:txBody>
      </p:sp>
    </p:spTree>
    <p:extLst>
      <p:ext uri="{BB962C8B-B14F-4D97-AF65-F5344CB8AC3E}">
        <p14:creationId xmlns:p14="http://schemas.microsoft.com/office/powerpoint/2010/main" val="12628044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69CE93-7867-C7FC-F504-09C57EA1A3A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35CFF31-CE00-1B05-5BF5-C00B027F1B5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DA4004A-F235-97BA-D1CE-E2743B3CD252}"/>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99BE7CF3-FA51-AE12-B3CE-1FCFBFE20A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8F9D4CF-B8FB-9E3D-9176-680832B4F1B8}"/>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394710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A3E8EA-7461-210C-65A1-54517B09C5C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3EFDC0F-CF7F-FC87-B42C-A1C1F24D0B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FC72AC6-021B-9026-8B2B-DF335C40BC20}"/>
              </a:ext>
            </a:extLst>
          </p:cNvPr>
          <p:cNvSpPr>
            <a:spLocks noGrp="1"/>
          </p:cNvSpPr>
          <p:nvPr>
            <p:ph type="dt" sz="half" idx="10"/>
          </p:nvPr>
        </p:nvSpPr>
        <p:spPr/>
        <p:txBody>
          <a:bodyPr/>
          <a:lstStyle/>
          <a:p>
            <a:endParaRPr lang="nl-NL"/>
          </a:p>
        </p:txBody>
      </p:sp>
      <p:sp>
        <p:nvSpPr>
          <p:cNvPr id="5" name="Tijdelijke aanduiding voor voettekst 4">
            <a:extLst>
              <a:ext uri="{FF2B5EF4-FFF2-40B4-BE49-F238E27FC236}">
                <a16:creationId xmlns:a16="http://schemas.microsoft.com/office/drawing/2014/main" id="{B2C714A8-1C43-BC88-EC2B-5B0F32E969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159214A-D105-5EB5-9B32-F62A7BC8A816}"/>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164005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0D9B6E-167D-E4EF-5DD0-F139301B7AF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98BD052-85F8-90CF-0064-83D56F33F3F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15CDD9F-4D03-EF4A-BA7E-63B81546385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6C24260-C3E1-001A-CC79-AD1F0ABA94F0}"/>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88281364-7EC0-7A5E-074C-9D8DBBA2503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FBD31B5-9C5B-F696-63A0-96645C89B07A}"/>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102571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1E2C7-B0D1-E67A-828A-B04709D5B00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23498DF-1216-B833-3387-3E47F13A3F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00D5CD9-A911-4593-072E-B67D8427DBB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408BF9F-0C78-189E-B685-288EC1221C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E034214-6A08-EAB9-E51F-8A3424DFF9C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AAD1890-0278-8DE4-93CB-1F218CFEE555}"/>
              </a:ext>
            </a:extLst>
          </p:cNvPr>
          <p:cNvSpPr>
            <a:spLocks noGrp="1"/>
          </p:cNvSpPr>
          <p:nvPr>
            <p:ph type="dt" sz="half" idx="10"/>
          </p:nvPr>
        </p:nvSpPr>
        <p:spPr/>
        <p:txBody>
          <a:bodyPr/>
          <a:lstStyle/>
          <a:p>
            <a:endParaRPr lang="nl-NL"/>
          </a:p>
        </p:txBody>
      </p:sp>
      <p:sp>
        <p:nvSpPr>
          <p:cNvPr id="8" name="Tijdelijke aanduiding voor voettekst 7">
            <a:extLst>
              <a:ext uri="{FF2B5EF4-FFF2-40B4-BE49-F238E27FC236}">
                <a16:creationId xmlns:a16="http://schemas.microsoft.com/office/drawing/2014/main" id="{3B14D2C1-FDC3-DBF6-DBD5-6097DFCD70E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E90C864-6AE1-1B87-8193-9A693F23A5B3}"/>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754672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5BAC6-C69B-71A7-581D-84178D0207D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A3305F3-6F44-2305-7039-D9973124F39E}"/>
              </a:ext>
            </a:extLst>
          </p:cNvPr>
          <p:cNvSpPr>
            <a:spLocks noGrp="1"/>
          </p:cNvSpPr>
          <p:nvPr>
            <p:ph type="dt" sz="half" idx="10"/>
          </p:nvPr>
        </p:nvSpPr>
        <p:spPr/>
        <p:txBody>
          <a:bodyPr/>
          <a:lstStyle/>
          <a:p>
            <a:endParaRPr lang="nl-NL"/>
          </a:p>
        </p:txBody>
      </p:sp>
      <p:sp>
        <p:nvSpPr>
          <p:cNvPr id="4" name="Tijdelijke aanduiding voor voettekst 3">
            <a:extLst>
              <a:ext uri="{FF2B5EF4-FFF2-40B4-BE49-F238E27FC236}">
                <a16:creationId xmlns:a16="http://schemas.microsoft.com/office/drawing/2014/main" id="{C1A85C75-9B75-2EAC-B625-E461B7C1F80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CE3A4F7-321F-E6CC-6350-DC8F9E11F848}"/>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32679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44DC16E-9FE0-7780-64C8-6B96A86BEB06}"/>
              </a:ext>
            </a:extLst>
          </p:cNvPr>
          <p:cNvSpPr>
            <a:spLocks noGrp="1"/>
          </p:cNvSpPr>
          <p:nvPr>
            <p:ph type="dt" sz="half" idx="10"/>
          </p:nvPr>
        </p:nvSpPr>
        <p:spPr/>
        <p:txBody>
          <a:bodyPr/>
          <a:lstStyle/>
          <a:p>
            <a:endParaRPr lang="nl-NL"/>
          </a:p>
        </p:txBody>
      </p:sp>
      <p:sp>
        <p:nvSpPr>
          <p:cNvPr id="3" name="Tijdelijke aanduiding voor voettekst 2">
            <a:extLst>
              <a:ext uri="{FF2B5EF4-FFF2-40B4-BE49-F238E27FC236}">
                <a16:creationId xmlns:a16="http://schemas.microsoft.com/office/drawing/2014/main" id="{681D918D-A4D9-D194-EC6D-CCDADB62B98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965CD0D-2DE7-1E27-E9CD-E0C96538D106}"/>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30164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C5B3DB-FD9C-A6DE-0A65-85CC6E2B0FA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DD62C63-642C-4413-636E-D90692C65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F8A52F5-4EDA-48FF-B5BF-2B483051FE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D4E89C5-49C1-E370-F030-F765F7375B3C}"/>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666E1EEA-2481-28D6-6FA1-CF7A978CBA3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9E68C4B-B9EE-EF6A-01A6-3788B440CB73}"/>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3389814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1DFF2-9F63-742A-3542-C345A083BB9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1C0B8C3-DE43-3700-B172-99813B364E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A608AFD-405B-96BE-C9A3-E6FDD51E3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B053EE9-909A-E3F4-0D02-4867102F3F4B}"/>
              </a:ext>
            </a:extLst>
          </p:cNvPr>
          <p:cNvSpPr>
            <a:spLocks noGrp="1"/>
          </p:cNvSpPr>
          <p:nvPr>
            <p:ph type="dt" sz="half" idx="10"/>
          </p:nvPr>
        </p:nvSpPr>
        <p:spPr/>
        <p:txBody>
          <a:bodyPr/>
          <a:lstStyle/>
          <a:p>
            <a:endParaRPr lang="nl-NL"/>
          </a:p>
        </p:txBody>
      </p:sp>
      <p:sp>
        <p:nvSpPr>
          <p:cNvPr id="6" name="Tijdelijke aanduiding voor voettekst 5">
            <a:extLst>
              <a:ext uri="{FF2B5EF4-FFF2-40B4-BE49-F238E27FC236}">
                <a16:creationId xmlns:a16="http://schemas.microsoft.com/office/drawing/2014/main" id="{77262C1A-4CA4-C5CD-24A7-76B474E8B3B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C4F2F5E-9473-F447-8A74-4F8DE925A000}"/>
              </a:ext>
            </a:extLst>
          </p:cNvPr>
          <p:cNvSpPr>
            <a:spLocks noGrp="1"/>
          </p:cNvSpPr>
          <p:nvPr>
            <p:ph type="sldNum" sz="quarter" idx="12"/>
          </p:nvPr>
        </p:nvSpPr>
        <p:spPr/>
        <p:txBody>
          <a:bodyPr/>
          <a:lstStyle/>
          <a:p>
            <a:fld id="{6D957672-C652-4E6C-AA49-D2BCCEDABB09}" type="slidenum">
              <a:rPr lang="nl-NL" smtClean="0"/>
              <a:t>‹#›</a:t>
            </a:fld>
            <a:endParaRPr lang="nl-NL"/>
          </a:p>
        </p:txBody>
      </p:sp>
    </p:spTree>
    <p:extLst>
      <p:ext uri="{BB962C8B-B14F-4D97-AF65-F5344CB8AC3E}">
        <p14:creationId xmlns:p14="http://schemas.microsoft.com/office/powerpoint/2010/main" val="840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D6030DC-808D-589D-92EF-F3F9CC8461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A86E172-8BBE-43A1-FF9C-F4E0C34B09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AD96CD7-0BF9-7CA6-DF75-D7F4CBE7A7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endParaRPr lang="nl-NL"/>
          </a:p>
        </p:txBody>
      </p:sp>
      <p:sp>
        <p:nvSpPr>
          <p:cNvPr id="5" name="Tijdelijke aanduiding voor voettekst 4">
            <a:extLst>
              <a:ext uri="{FF2B5EF4-FFF2-40B4-BE49-F238E27FC236}">
                <a16:creationId xmlns:a16="http://schemas.microsoft.com/office/drawing/2014/main" id="{97B98E22-6E99-2CD9-4598-7C897944AA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96404DCD-FDCE-72E8-94C7-4EE342C791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957672-C652-4E6C-AA49-D2BCCEDABB09}" type="slidenum">
              <a:rPr lang="nl-NL" smtClean="0"/>
              <a:t>‹#›</a:t>
            </a:fld>
            <a:endParaRPr lang="nl-NL"/>
          </a:p>
        </p:txBody>
      </p:sp>
    </p:spTree>
    <p:extLst>
      <p:ext uri="{BB962C8B-B14F-4D97-AF65-F5344CB8AC3E}">
        <p14:creationId xmlns:p14="http://schemas.microsoft.com/office/powerpoint/2010/main" val="3004920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8/10/relationships/comments" Target="../comments/modernComment_10E_2367FBEA.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Afbeelding met Kleurrijkheid, schermopname, Graphics, blauw&#10;&#10;Automatisch gegenereerde beschrijving">
            <a:extLst>
              <a:ext uri="{FF2B5EF4-FFF2-40B4-BE49-F238E27FC236}">
                <a16:creationId xmlns:a16="http://schemas.microsoft.com/office/drawing/2014/main" id="{F7FEB9BA-0073-1455-6A15-AD1212CE0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214B0065-989C-3818-6225-96857CF201E0}"/>
              </a:ext>
            </a:extLst>
          </p:cNvPr>
          <p:cNvSpPr>
            <a:spLocks noGrp="1"/>
          </p:cNvSpPr>
          <p:nvPr>
            <p:ph type="ctrTitle"/>
          </p:nvPr>
        </p:nvSpPr>
        <p:spPr>
          <a:xfrm>
            <a:off x="971550" y="419100"/>
            <a:ext cx="9144000" cy="3905250"/>
          </a:xfrm>
        </p:spPr>
        <p:txBody>
          <a:bodyPr>
            <a:noAutofit/>
          </a:bodyPr>
          <a:lstStyle/>
          <a:p>
            <a:pPr algn="l"/>
            <a:r>
              <a:rPr lang="en-US" sz="11000" dirty="0" err="1">
                <a:latin typeface="ABC Gravity Extra Condensed" panose="020B0A06040202060204" pitchFamily="34" charset="0"/>
              </a:rPr>
              <a:t>Themales</a:t>
            </a:r>
            <a:r>
              <a:rPr lang="en-US" sz="11000" dirty="0">
                <a:latin typeface="ABC Gravity Extra Condensed" panose="020B0A06040202060204" pitchFamily="34" charset="0"/>
              </a:rPr>
              <a:t> </a:t>
            </a:r>
            <a:br>
              <a:rPr lang="en-US" sz="11000" dirty="0">
                <a:latin typeface="ABC Gravity Extra Condensed" panose="020B0A06040202060204" pitchFamily="34" charset="0"/>
              </a:rPr>
            </a:br>
            <a:r>
              <a:rPr lang="en-US" sz="11000" dirty="0" err="1">
                <a:latin typeface="ABC Gravity Extra Condensed" panose="020B0A06040202060204" pitchFamily="34" charset="0"/>
              </a:rPr>
              <a:t>achteraf</a:t>
            </a:r>
            <a:r>
              <a:rPr lang="en-US" sz="11000" dirty="0">
                <a:latin typeface="ABC Gravity Extra Condensed" panose="020B0A06040202060204" pitchFamily="34" charset="0"/>
              </a:rPr>
              <a:t> </a:t>
            </a:r>
            <a:r>
              <a:rPr lang="en-US" sz="11000" dirty="0" err="1">
                <a:latin typeface="ABC Gravity Extra Condensed" panose="020B0A06040202060204" pitchFamily="34" charset="0"/>
              </a:rPr>
              <a:t>betalen</a:t>
            </a:r>
            <a:r>
              <a:rPr lang="en-US" sz="11000" dirty="0">
                <a:latin typeface="ABC Gravity Extra Condensed" panose="020B0A06040202060204" pitchFamily="34" charset="0"/>
              </a:rPr>
              <a:t> </a:t>
            </a:r>
          </a:p>
        </p:txBody>
      </p:sp>
      <p:sp>
        <p:nvSpPr>
          <p:cNvPr id="6" name="Picture Placeholder 5">
            <a:extLst>
              <a:ext uri="{FF2B5EF4-FFF2-40B4-BE49-F238E27FC236}">
                <a16:creationId xmlns:a16="http://schemas.microsoft.com/office/drawing/2014/main" id="{0BC7B520-CBAF-58BA-AEA1-B9F3F4548B8D}"/>
              </a:ext>
            </a:extLst>
          </p:cNvPr>
          <p:cNvSpPr>
            <a:spLocks noGrp="1"/>
          </p:cNvSpPr>
          <p:nvPr/>
        </p:nvSpPr>
        <p:spPr>
          <a:xfrm>
            <a:off x="2784049" y="5840298"/>
            <a:ext cx="1717040" cy="457200"/>
          </a:xfrm>
          <a:prstGeom prst="rect">
            <a:avLst/>
          </a:prstGeom>
          <a:blipFill dpi="0" rotWithShape="1">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p:spPr>
        <p:txBody>
          <a:bodyPr/>
          <a:lstStyle/>
          <a:p>
            <a:endParaRPr lang="nl-NL"/>
          </a:p>
        </p:txBody>
      </p:sp>
      <p:pic>
        <p:nvPicPr>
          <p:cNvPr id="7" name="Afbeelding 6" descr="Afbeelding met Lettertype, Graphics, zwart, schermopname&#10;&#10;Automatisch gegenereerde beschrijving">
            <a:extLst>
              <a:ext uri="{FF2B5EF4-FFF2-40B4-BE49-F238E27FC236}">
                <a16:creationId xmlns:a16="http://schemas.microsoft.com/office/drawing/2014/main" id="{7A99E0C7-9845-44B6-D9D9-00DF0D53320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732" y="5551805"/>
            <a:ext cx="1378585" cy="859790"/>
          </a:xfrm>
          <a:prstGeom prst="rect">
            <a:avLst/>
          </a:prstGeom>
        </p:spPr>
      </p:pic>
    </p:spTree>
    <p:extLst>
      <p:ext uri="{BB962C8B-B14F-4D97-AF65-F5344CB8AC3E}">
        <p14:creationId xmlns:p14="http://schemas.microsoft.com/office/powerpoint/2010/main" val="638989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4" y="892993"/>
            <a:ext cx="10647509" cy="2536001"/>
          </a:xfrm>
        </p:spPr>
        <p:txBody>
          <a:bodyPr>
            <a:normAutofit fontScale="90000"/>
          </a:bodyPr>
          <a:lstStyle/>
          <a:p>
            <a:r>
              <a:rPr lang="nl-NL" dirty="0"/>
              <a:t>Als familie of vrienden geld aan mij vragen, leen ik dat uit</a:t>
            </a:r>
            <a:br>
              <a:rPr lang="nl-NL" dirty="0"/>
            </a:br>
            <a:endParaRPr lang="nl-NL" dirty="0"/>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a:off x="115410" y="4173193"/>
            <a:ext cx="1281568" cy="733097"/>
          </a:xfrm>
        </p:spPr>
        <p:txBody>
          <a:bodyPr>
            <a:normAutofit/>
          </a:bodyPr>
          <a:lstStyle/>
          <a:p>
            <a:r>
              <a:rPr lang="nl-NL" sz="2800">
                <a:latin typeface="Source Serif 4 36pt" panose="02040603050405020204" pitchFamily="18" charset="0"/>
                <a:ea typeface="Source Serif 4 36pt" panose="02040603050405020204" pitchFamily="18" charset="0"/>
              </a:rPr>
              <a:t>Eens</a:t>
            </a:r>
          </a:p>
        </p:txBody>
      </p:sp>
      <p:sp>
        <p:nvSpPr>
          <p:cNvPr id="7" name="Text Placeholder 2">
            <a:extLst>
              <a:ext uri="{FF2B5EF4-FFF2-40B4-BE49-F238E27FC236}">
                <a16:creationId xmlns:a16="http://schemas.microsoft.com/office/drawing/2014/main" id="{D21B969D-FDCB-434D-C199-A72FE999BF25}"/>
              </a:ext>
            </a:extLst>
          </p:cNvPr>
          <p:cNvSpPr txBox="1">
            <a:spLocks/>
          </p:cNvSpPr>
          <p:nvPr/>
        </p:nvSpPr>
        <p:spPr>
          <a:xfrm>
            <a:off x="10429669" y="4173193"/>
            <a:ext cx="1281568"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800">
                <a:latin typeface="Source Serif 4 36pt" panose="02040603050405020204" pitchFamily="18" charset="0"/>
                <a:ea typeface="Source Serif 4 36pt" panose="02040603050405020204" pitchFamily="18" charset="0"/>
              </a:rPr>
              <a:t>Oneens</a:t>
            </a:r>
          </a:p>
        </p:txBody>
      </p:sp>
      <p:cxnSp>
        <p:nvCxnSpPr>
          <p:cNvPr id="4" name="Rechte verbindingslijn met pijl 3">
            <a:extLst>
              <a:ext uri="{FF2B5EF4-FFF2-40B4-BE49-F238E27FC236}">
                <a16:creationId xmlns:a16="http://schemas.microsoft.com/office/drawing/2014/main" id="{882AEB69-BED9-34E2-2FAA-3BF357DA724B}"/>
              </a:ext>
            </a:extLst>
          </p:cNvPr>
          <p:cNvCxnSpPr>
            <a:cxnSpLocks/>
          </p:cNvCxnSpPr>
          <p:nvPr/>
        </p:nvCxnSpPr>
        <p:spPr>
          <a:xfrm>
            <a:off x="967667" y="4429957"/>
            <a:ext cx="9330431" cy="0"/>
          </a:xfrm>
          <a:prstGeom prst="straightConnector1">
            <a:avLst/>
          </a:prstGeom>
          <a:ln w="38100" cap="flat" cmpd="sng" algn="ctr">
            <a:solidFill>
              <a:srgbClr val="0099FF"/>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pic>
        <p:nvPicPr>
          <p:cNvPr id="6" name="Afbeelding 5">
            <a:extLst>
              <a:ext uri="{FF2B5EF4-FFF2-40B4-BE49-F238E27FC236}">
                <a16:creationId xmlns:a16="http://schemas.microsoft.com/office/drawing/2014/main" id="{E5D8BE52-F0B3-13DF-D4CA-09829BE48AB9}"/>
              </a:ext>
            </a:extLst>
          </p:cNvPr>
          <p:cNvPicPr>
            <a:picLocks noChangeAspect="1"/>
          </p:cNvPicPr>
          <p:nvPr/>
        </p:nvPicPr>
        <p:blipFill>
          <a:blip r:embed="rId3"/>
          <a:stretch>
            <a:fillRect/>
          </a:stretch>
        </p:blipFill>
        <p:spPr>
          <a:xfrm>
            <a:off x="5145708" y="2831721"/>
            <a:ext cx="1201979" cy="1598236"/>
          </a:xfrm>
          <a:prstGeom prst="rect">
            <a:avLst/>
          </a:prstGeom>
        </p:spPr>
      </p:pic>
    </p:spTree>
    <p:extLst>
      <p:ext uri="{BB962C8B-B14F-4D97-AF65-F5344CB8AC3E}">
        <p14:creationId xmlns:p14="http://schemas.microsoft.com/office/powerpoint/2010/main" val="924408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4" y="625321"/>
            <a:ext cx="10647509" cy="2536001"/>
          </a:xfrm>
        </p:spPr>
        <p:txBody>
          <a:bodyPr>
            <a:normAutofit/>
          </a:bodyPr>
          <a:lstStyle/>
          <a:p>
            <a:r>
              <a:rPr lang="nl-NL" dirty="0"/>
              <a:t>Achteraf betalen is een    handige manier om te betalen</a:t>
            </a:r>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a:off x="115410" y="4173193"/>
            <a:ext cx="1281568" cy="733097"/>
          </a:xfrm>
        </p:spPr>
        <p:txBody>
          <a:bodyPr>
            <a:normAutofit/>
          </a:bodyPr>
          <a:lstStyle/>
          <a:p>
            <a:r>
              <a:rPr lang="nl-NL" sz="2800" dirty="0">
                <a:latin typeface="Source Serif 4 36pt" panose="02040603050405020204" pitchFamily="18" charset="0"/>
                <a:ea typeface="Source Serif 4 36pt" panose="02040603050405020204" pitchFamily="18" charset="0"/>
              </a:rPr>
              <a:t>Eens</a:t>
            </a:r>
          </a:p>
        </p:txBody>
      </p:sp>
      <p:sp>
        <p:nvSpPr>
          <p:cNvPr id="7" name="Text Placeholder 2">
            <a:extLst>
              <a:ext uri="{FF2B5EF4-FFF2-40B4-BE49-F238E27FC236}">
                <a16:creationId xmlns:a16="http://schemas.microsoft.com/office/drawing/2014/main" id="{D21B969D-FDCB-434D-C199-A72FE999BF25}"/>
              </a:ext>
            </a:extLst>
          </p:cNvPr>
          <p:cNvSpPr txBox="1">
            <a:spLocks/>
          </p:cNvSpPr>
          <p:nvPr/>
        </p:nvSpPr>
        <p:spPr>
          <a:xfrm>
            <a:off x="10429669" y="4173193"/>
            <a:ext cx="1281568"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800">
                <a:latin typeface="Source Serif 4 36pt" panose="02040603050405020204" pitchFamily="18" charset="0"/>
                <a:ea typeface="Source Serif 4 36pt" panose="02040603050405020204" pitchFamily="18" charset="0"/>
              </a:rPr>
              <a:t>Oneens</a:t>
            </a:r>
          </a:p>
        </p:txBody>
      </p:sp>
      <p:cxnSp>
        <p:nvCxnSpPr>
          <p:cNvPr id="4" name="Rechte verbindingslijn met pijl 3">
            <a:extLst>
              <a:ext uri="{FF2B5EF4-FFF2-40B4-BE49-F238E27FC236}">
                <a16:creationId xmlns:a16="http://schemas.microsoft.com/office/drawing/2014/main" id="{882AEB69-BED9-34E2-2FAA-3BF357DA724B}"/>
              </a:ext>
            </a:extLst>
          </p:cNvPr>
          <p:cNvCxnSpPr>
            <a:cxnSpLocks/>
          </p:cNvCxnSpPr>
          <p:nvPr/>
        </p:nvCxnSpPr>
        <p:spPr>
          <a:xfrm>
            <a:off x="967667" y="4429957"/>
            <a:ext cx="9330431" cy="0"/>
          </a:xfrm>
          <a:prstGeom prst="straightConnector1">
            <a:avLst/>
          </a:prstGeom>
          <a:ln w="38100" cap="flat" cmpd="sng" algn="ctr">
            <a:solidFill>
              <a:srgbClr val="0099FF"/>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pic>
        <p:nvPicPr>
          <p:cNvPr id="6" name="Afbeelding 5">
            <a:extLst>
              <a:ext uri="{FF2B5EF4-FFF2-40B4-BE49-F238E27FC236}">
                <a16:creationId xmlns:a16="http://schemas.microsoft.com/office/drawing/2014/main" id="{2869B7E8-0772-D0FB-2DE6-3C7CA30F33B4}"/>
              </a:ext>
            </a:extLst>
          </p:cNvPr>
          <p:cNvPicPr>
            <a:picLocks noChangeAspect="1"/>
          </p:cNvPicPr>
          <p:nvPr/>
        </p:nvPicPr>
        <p:blipFill>
          <a:blip r:embed="rId3"/>
          <a:stretch>
            <a:fillRect/>
          </a:stretch>
        </p:blipFill>
        <p:spPr>
          <a:xfrm>
            <a:off x="5031892" y="2831721"/>
            <a:ext cx="1201979" cy="1598236"/>
          </a:xfrm>
          <a:prstGeom prst="rect">
            <a:avLst/>
          </a:prstGeom>
        </p:spPr>
      </p:pic>
    </p:spTree>
    <p:extLst>
      <p:ext uri="{BB962C8B-B14F-4D97-AF65-F5344CB8AC3E}">
        <p14:creationId xmlns:p14="http://schemas.microsoft.com/office/powerpoint/2010/main" val="220723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4" y="882233"/>
            <a:ext cx="10979702" cy="2342656"/>
          </a:xfrm>
        </p:spPr>
        <p:txBody>
          <a:bodyPr>
            <a:normAutofit fontScale="90000"/>
          </a:bodyPr>
          <a:lstStyle/>
          <a:p>
            <a:r>
              <a:rPr lang="nl-NL" dirty="0"/>
              <a:t>Ik vind het niet erg om een lening/schuld aan te gaan wanneer ik iets koop</a:t>
            </a:r>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a:off x="115410" y="4173193"/>
            <a:ext cx="1281568" cy="733097"/>
          </a:xfrm>
        </p:spPr>
        <p:txBody>
          <a:bodyPr>
            <a:normAutofit/>
          </a:bodyPr>
          <a:lstStyle/>
          <a:p>
            <a:r>
              <a:rPr lang="nl-NL" sz="2800">
                <a:latin typeface="Source Serif 4 36pt" panose="02040603050405020204" pitchFamily="18" charset="0"/>
                <a:ea typeface="Source Serif 4 36pt" panose="02040603050405020204" pitchFamily="18" charset="0"/>
              </a:rPr>
              <a:t>Eens</a:t>
            </a:r>
          </a:p>
        </p:txBody>
      </p:sp>
      <p:sp>
        <p:nvSpPr>
          <p:cNvPr id="7" name="Text Placeholder 2">
            <a:extLst>
              <a:ext uri="{FF2B5EF4-FFF2-40B4-BE49-F238E27FC236}">
                <a16:creationId xmlns:a16="http://schemas.microsoft.com/office/drawing/2014/main" id="{D21B969D-FDCB-434D-C199-A72FE999BF25}"/>
              </a:ext>
            </a:extLst>
          </p:cNvPr>
          <p:cNvSpPr txBox="1">
            <a:spLocks/>
          </p:cNvSpPr>
          <p:nvPr/>
        </p:nvSpPr>
        <p:spPr>
          <a:xfrm>
            <a:off x="10429669" y="4173193"/>
            <a:ext cx="1281568"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800">
                <a:latin typeface="Source Serif 4 36pt" panose="02040603050405020204" pitchFamily="18" charset="0"/>
                <a:ea typeface="Source Serif 4 36pt" panose="02040603050405020204" pitchFamily="18" charset="0"/>
              </a:rPr>
              <a:t>Oneens</a:t>
            </a:r>
          </a:p>
        </p:txBody>
      </p:sp>
      <p:cxnSp>
        <p:nvCxnSpPr>
          <p:cNvPr id="4" name="Rechte verbindingslijn met pijl 3">
            <a:extLst>
              <a:ext uri="{FF2B5EF4-FFF2-40B4-BE49-F238E27FC236}">
                <a16:creationId xmlns:a16="http://schemas.microsoft.com/office/drawing/2014/main" id="{882AEB69-BED9-34E2-2FAA-3BF357DA724B}"/>
              </a:ext>
            </a:extLst>
          </p:cNvPr>
          <p:cNvCxnSpPr>
            <a:cxnSpLocks/>
          </p:cNvCxnSpPr>
          <p:nvPr/>
        </p:nvCxnSpPr>
        <p:spPr>
          <a:xfrm>
            <a:off x="967667" y="4429957"/>
            <a:ext cx="9330431" cy="0"/>
          </a:xfrm>
          <a:prstGeom prst="straightConnector1">
            <a:avLst/>
          </a:prstGeom>
          <a:ln w="38100" cap="flat" cmpd="sng" algn="ctr">
            <a:solidFill>
              <a:srgbClr val="0099FF"/>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pic>
        <p:nvPicPr>
          <p:cNvPr id="6" name="Afbeelding 5">
            <a:extLst>
              <a:ext uri="{FF2B5EF4-FFF2-40B4-BE49-F238E27FC236}">
                <a16:creationId xmlns:a16="http://schemas.microsoft.com/office/drawing/2014/main" id="{C86785CB-FE53-7121-DBE6-2EBCBF50D983}"/>
              </a:ext>
            </a:extLst>
          </p:cNvPr>
          <p:cNvPicPr>
            <a:picLocks noChangeAspect="1"/>
          </p:cNvPicPr>
          <p:nvPr/>
        </p:nvPicPr>
        <p:blipFill>
          <a:blip r:embed="rId3"/>
          <a:stretch>
            <a:fillRect/>
          </a:stretch>
        </p:blipFill>
        <p:spPr>
          <a:xfrm>
            <a:off x="5031892" y="2831721"/>
            <a:ext cx="1201979" cy="1598236"/>
          </a:xfrm>
          <a:prstGeom prst="rect">
            <a:avLst/>
          </a:prstGeom>
        </p:spPr>
      </p:pic>
    </p:spTree>
    <p:extLst>
      <p:ext uri="{BB962C8B-B14F-4D97-AF65-F5344CB8AC3E}">
        <p14:creationId xmlns:p14="http://schemas.microsoft.com/office/powerpoint/2010/main" val="26240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F4FBC83-F30F-A8D1-BD95-A6D01726AC06}"/>
              </a:ext>
            </a:extLst>
          </p:cNvPr>
          <p:cNvSpPr>
            <a:spLocks noGrp="1"/>
          </p:cNvSpPr>
          <p:nvPr>
            <p:ph type="title"/>
          </p:nvPr>
        </p:nvSpPr>
        <p:spPr>
          <a:xfrm>
            <a:off x="422275" y="893763"/>
            <a:ext cx="9056688" cy="1574800"/>
          </a:xfrm>
        </p:spPr>
        <p:txBody>
          <a:bodyPr>
            <a:normAutofit/>
          </a:bodyPr>
          <a:lstStyle/>
          <a:p>
            <a:r>
              <a:rPr lang="nl-NL"/>
              <a:t>Terugblik</a:t>
            </a:r>
          </a:p>
        </p:txBody>
      </p:sp>
      <p:sp>
        <p:nvSpPr>
          <p:cNvPr id="10" name="Tekstvak 9">
            <a:extLst>
              <a:ext uri="{FF2B5EF4-FFF2-40B4-BE49-F238E27FC236}">
                <a16:creationId xmlns:a16="http://schemas.microsoft.com/office/drawing/2014/main" id="{DC898B82-D1BD-BE31-0C01-AC8E0D2ADCEB}"/>
              </a:ext>
            </a:extLst>
          </p:cNvPr>
          <p:cNvSpPr txBox="1"/>
          <p:nvPr/>
        </p:nvSpPr>
        <p:spPr>
          <a:xfrm>
            <a:off x="422275" y="2355730"/>
            <a:ext cx="6132136" cy="1696875"/>
          </a:xfrm>
          <a:prstGeom prst="rect">
            <a:avLst/>
          </a:prstGeom>
          <a:noFill/>
        </p:spPr>
        <p:txBody>
          <a:bodyPr wrap="square">
            <a:spAutoFit/>
          </a:bodyPr>
          <a:lstStyle/>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kumimoji="0" lang="nl-NL" sz="2800" b="0" i="0" u="none" strike="noStrike" kern="1200" cap="none" spc="0" normalizeH="0" baseline="0" noProof="0">
                <a:ln>
                  <a:noFill/>
                </a:ln>
                <a:solidFill>
                  <a:prstClr val="black"/>
                </a:solidFill>
                <a:effectLst/>
                <a:uLnTx/>
                <a:uFillTx/>
                <a:latin typeface="Source Serif 4 36pt" panose="02040603050405020204" pitchFamily="18" charset="0"/>
                <a:ea typeface="Source Serif 4 36pt" panose="02040603050405020204" pitchFamily="18" charset="0"/>
                <a:cs typeface="+mn-cs"/>
              </a:rPr>
              <a:t>Wat hebben we gedaan?</a:t>
            </a:r>
          </a:p>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lang="nl-NL" sz="2800">
                <a:solidFill>
                  <a:prstClr val="black"/>
                </a:solidFill>
                <a:latin typeface="Source Serif 4 36pt" panose="02040603050405020204" pitchFamily="18" charset="0"/>
                <a:ea typeface="Source Serif 4 36pt" panose="02040603050405020204" pitchFamily="18" charset="0"/>
              </a:rPr>
              <a:t>Wat nemen jullie mee?</a:t>
            </a:r>
          </a:p>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kumimoji="0" lang="nl-NL" sz="2800" b="0" i="0" u="none" strike="noStrike" kern="1200" cap="none" spc="0" normalizeH="0" baseline="0" noProof="0">
                <a:ln>
                  <a:noFill/>
                </a:ln>
                <a:solidFill>
                  <a:prstClr val="black"/>
                </a:solidFill>
                <a:effectLst/>
                <a:uLnTx/>
                <a:uFillTx/>
                <a:latin typeface="Source Serif 4 36pt" panose="02040603050405020204" pitchFamily="18" charset="0"/>
                <a:ea typeface="Source Serif 4 36pt" panose="02040603050405020204" pitchFamily="18" charset="0"/>
                <a:cs typeface="+mn-cs"/>
              </a:rPr>
              <a:t>Vragen? </a:t>
            </a:r>
            <a:endParaRPr lang="nl-NL"/>
          </a:p>
        </p:txBody>
      </p:sp>
      <p:pic>
        <p:nvPicPr>
          <p:cNvPr id="6" name="Afbeelding 5" descr="Afbeelding met speelgoed, vasthouden, telefoon&#10;&#10;Automatisch gegenereerde beschrijving">
            <a:extLst>
              <a:ext uri="{FF2B5EF4-FFF2-40B4-BE49-F238E27FC236}">
                <a16:creationId xmlns:a16="http://schemas.microsoft.com/office/drawing/2014/main" id="{86071DD5-2908-6F13-89A2-EB6B2C3A2B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9309" y="3564294"/>
            <a:ext cx="2790128" cy="2790128"/>
          </a:xfrm>
          <a:prstGeom prst="rect">
            <a:avLst/>
          </a:prstGeom>
        </p:spPr>
      </p:pic>
    </p:spTree>
    <p:extLst>
      <p:ext uri="{BB962C8B-B14F-4D97-AF65-F5344CB8AC3E}">
        <p14:creationId xmlns:p14="http://schemas.microsoft.com/office/powerpoint/2010/main" val="390926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F4FBC83-F30F-A8D1-BD95-A6D01726AC06}"/>
              </a:ext>
            </a:extLst>
          </p:cNvPr>
          <p:cNvSpPr>
            <a:spLocks noGrp="1"/>
          </p:cNvSpPr>
          <p:nvPr>
            <p:ph type="title"/>
          </p:nvPr>
        </p:nvSpPr>
        <p:spPr>
          <a:xfrm>
            <a:off x="422275" y="893763"/>
            <a:ext cx="9056688" cy="1574800"/>
          </a:xfrm>
        </p:spPr>
        <p:txBody>
          <a:bodyPr>
            <a:normAutofit fontScale="90000"/>
          </a:bodyPr>
          <a:lstStyle/>
          <a:p>
            <a:r>
              <a:rPr lang="nl-NL" dirty="0"/>
              <a:t>Wat gaan we deze les doen?</a:t>
            </a:r>
          </a:p>
        </p:txBody>
      </p:sp>
      <p:sp>
        <p:nvSpPr>
          <p:cNvPr id="10" name="Tekstvak 9">
            <a:extLst>
              <a:ext uri="{FF2B5EF4-FFF2-40B4-BE49-F238E27FC236}">
                <a16:creationId xmlns:a16="http://schemas.microsoft.com/office/drawing/2014/main" id="{DC898B82-D1BD-BE31-0C01-AC8E0D2ADCEB}"/>
              </a:ext>
            </a:extLst>
          </p:cNvPr>
          <p:cNvSpPr txBox="1"/>
          <p:nvPr/>
        </p:nvSpPr>
        <p:spPr>
          <a:xfrm>
            <a:off x="422275" y="2355730"/>
            <a:ext cx="6132136" cy="2858218"/>
          </a:xfrm>
          <a:prstGeom prst="rect">
            <a:avLst/>
          </a:prstGeom>
          <a:noFill/>
        </p:spPr>
        <p:txBody>
          <a:bodyPr wrap="square">
            <a:spAutoFit/>
          </a:bodyPr>
          <a:lstStyle/>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rPr>
              <a:t>Voordat we beginnen </a:t>
            </a:r>
          </a:p>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kumimoji="0" lang="nl-NL" sz="2800" b="0" i="0" u="none" strike="noStrike" kern="1200" cap="none" spc="0" normalizeH="0" baseline="0" noProof="0" dirty="0" err="1">
                <a:ln>
                  <a:noFill/>
                </a:ln>
                <a:solidFill>
                  <a:prstClr val="black"/>
                </a:solidFill>
                <a:effectLst/>
                <a:uLnTx/>
                <a:uFillTx/>
                <a:latin typeface="Source Serif 4 36pt" panose="02040603050405020204" pitchFamily="18" charset="0"/>
                <a:ea typeface="Source Serif 4 36pt" panose="02040603050405020204" pitchFamily="18" charset="0"/>
                <a:cs typeface="+mn-cs"/>
              </a:rPr>
              <a:t>Woordweb</a:t>
            </a:r>
            <a:endPar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endParaRPr>
          </a:p>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rPr>
              <a:t>Casus: achteraf betalen </a:t>
            </a:r>
          </a:p>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rPr>
              <a:t>Waardenverkenning</a:t>
            </a:r>
          </a:p>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rPr>
              <a:t>Terugblik </a:t>
            </a:r>
            <a:endParaRPr lang="nl-NL" dirty="0"/>
          </a:p>
        </p:txBody>
      </p:sp>
      <p:pic>
        <p:nvPicPr>
          <p:cNvPr id="3" name="Afbeelding 2" descr="Afbeelding met speelgoed, vasthouden, telefoon&#10;&#10;Automatisch gegenereerde beschrijving">
            <a:extLst>
              <a:ext uri="{FF2B5EF4-FFF2-40B4-BE49-F238E27FC236}">
                <a16:creationId xmlns:a16="http://schemas.microsoft.com/office/drawing/2014/main" id="{91DB12CB-08F3-8A7A-FC78-530B352EB8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9309" y="3564294"/>
            <a:ext cx="2790128" cy="2790128"/>
          </a:xfrm>
          <a:prstGeom prst="rect">
            <a:avLst/>
          </a:prstGeom>
        </p:spPr>
      </p:pic>
    </p:spTree>
    <p:extLst>
      <p:ext uri="{BB962C8B-B14F-4D97-AF65-F5344CB8AC3E}">
        <p14:creationId xmlns:p14="http://schemas.microsoft.com/office/powerpoint/2010/main" val="59401725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a:bodyPr>
          <a:lstStyle/>
          <a:p>
            <a:r>
              <a:rPr lang="nl-NL" sz="7200" dirty="0">
                <a:latin typeface="ABC Gravity Extra Condensed" panose="020B0A06040202060204" pitchFamily="34" charset="0"/>
              </a:rPr>
              <a:t>Voordat we beginnen!</a:t>
            </a:r>
            <a:endParaRPr lang="nl-NL" dirty="0"/>
          </a:p>
        </p:txBody>
      </p:sp>
      <p:sp>
        <p:nvSpPr>
          <p:cNvPr id="7" name="Tekstvak 6">
            <a:extLst>
              <a:ext uri="{FF2B5EF4-FFF2-40B4-BE49-F238E27FC236}">
                <a16:creationId xmlns:a16="http://schemas.microsoft.com/office/drawing/2014/main" id="{8BBF7F2C-458B-BA10-F829-863CFB4AB8E5}"/>
              </a:ext>
            </a:extLst>
          </p:cNvPr>
          <p:cNvSpPr txBox="1"/>
          <p:nvPr/>
        </p:nvSpPr>
        <p:spPr>
          <a:xfrm>
            <a:off x="542424" y="2253343"/>
            <a:ext cx="6160168" cy="3054169"/>
          </a:xfrm>
          <a:prstGeom prst="rect">
            <a:avLst/>
          </a:prstGeom>
          <a:noFill/>
        </p:spPr>
        <p:txBody>
          <a:bodyPr wrap="square">
            <a:spAutoFit/>
          </a:bodyPr>
          <a:lstStyle/>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lang="nl-NL" sz="2800" dirty="0">
                <a:solidFill>
                  <a:prstClr val="black"/>
                </a:solidFill>
                <a:latin typeface="Source Serif 4 36pt" panose="02040603050405020204" pitchFamily="18" charset="0"/>
                <a:ea typeface="Source Serif 4 36pt" panose="02040603050405020204" pitchFamily="18" charset="0"/>
              </a:rPr>
              <a:t>Luister naar elkaar en laat elkaar uitpraten </a:t>
            </a:r>
          </a:p>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kumimoji="0" lang="nl-NL" sz="2800" b="0" i="0" u="none" strike="noStrike" kern="1200" cap="none" spc="0" normalizeH="0" baseline="0" noProof="0" dirty="0">
                <a:ln>
                  <a:noFill/>
                </a:ln>
                <a:solidFill>
                  <a:prstClr val="black"/>
                </a:solidFill>
                <a:effectLst/>
                <a:uLnTx/>
                <a:uFillTx/>
                <a:latin typeface="Source Serif 4 36pt" panose="02040603050405020204" pitchFamily="18" charset="0"/>
                <a:ea typeface="Source Serif 4 36pt" panose="02040603050405020204" pitchFamily="18" charset="0"/>
                <a:cs typeface="+mn-cs"/>
              </a:rPr>
              <a:t>Respecteer elkaar, lach elkaar niet uit </a:t>
            </a:r>
          </a:p>
          <a:p>
            <a:pPr marL="428539" marR="0" lvl="0" indent="-428539" algn="l" defTabSz="914400" rtl="0" eaLnBrk="1" fontAlgn="auto" latinLnBrk="0" hangingPunct="1">
              <a:lnSpc>
                <a:spcPct val="105000"/>
              </a:lnSpc>
              <a:spcBef>
                <a:spcPts val="1000"/>
              </a:spcBef>
              <a:spcAft>
                <a:spcPts val="0"/>
              </a:spcAft>
              <a:buClrTx/>
              <a:buSzTx/>
              <a:buFontTx/>
              <a:buBlip>
                <a:blip r:embed="rId2">
                  <a:extLst>
                    <a:ext uri="{96DAC541-7B7A-43D3-8B79-37D633B846F1}">
                      <asvg:svgBlip xmlns:asvg="http://schemas.microsoft.com/office/drawing/2016/SVG/main" r:embed="rId3"/>
                    </a:ext>
                  </a:extLst>
                </a:blip>
              </a:buBlip>
              <a:tabLst/>
              <a:defRPr/>
            </a:pPr>
            <a:r>
              <a:rPr lang="nl-NL" sz="2800" dirty="0">
                <a:solidFill>
                  <a:prstClr val="black"/>
                </a:solidFill>
                <a:latin typeface="Source Serif 4 36pt" panose="02040603050405020204" pitchFamily="18" charset="0"/>
                <a:ea typeface="Source Serif 4 36pt" panose="02040603050405020204" pitchFamily="18" charset="0"/>
              </a:rPr>
              <a:t>Wat in deze les wordt besproken blijft onder ons</a:t>
            </a:r>
            <a:endParaRPr lang="nl-NL" sz="2800" dirty="0"/>
          </a:p>
        </p:txBody>
      </p:sp>
    </p:spTree>
    <p:extLst>
      <p:ext uri="{BB962C8B-B14F-4D97-AF65-F5344CB8AC3E}">
        <p14:creationId xmlns:p14="http://schemas.microsoft.com/office/powerpoint/2010/main" val="2887775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C99BC639-E872-67B4-1C91-646D0C605BC9}"/>
              </a:ext>
            </a:extLst>
          </p:cNvPr>
          <p:cNvPicPr>
            <a:picLocks noChangeAspect="1"/>
          </p:cNvPicPr>
          <p:nvPr/>
        </p:nvPicPr>
        <p:blipFill>
          <a:blip r:embed="rId2"/>
          <a:stretch>
            <a:fillRect/>
          </a:stretch>
        </p:blipFill>
        <p:spPr>
          <a:xfrm>
            <a:off x="3020071" y="2830249"/>
            <a:ext cx="5592484" cy="2609259"/>
          </a:xfrm>
          <a:prstGeom prst="rect">
            <a:avLst/>
          </a:prstGeom>
        </p:spPr>
      </p:pic>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a:bodyPr>
          <a:lstStyle/>
          <a:p>
            <a:r>
              <a:rPr lang="nl-NL" sz="7200" err="1">
                <a:latin typeface="ABC Gravity Extra Condensed" panose="020B0A06040202060204" pitchFamily="34" charset="0"/>
              </a:rPr>
              <a:t>Woorweb</a:t>
            </a:r>
            <a:endParaRPr lang="nl-NL"/>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flipH="1">
            <a:off x="3329353" y="3587261"/>
            <a:ext cx="4939323" cy="1457097"/>
          </a:xfrm>
        </p:spPr>
        <p:txBody>
          <a:bodyPr>
            <a:normAutofit lnSpcReduction="10000"/>
          </a:bodyPr>
          <a:lstStyle/>
          <a:p>
            <a:pPr algn="ctr"/>
            <a:r>
              <a:rPr lang="nl-NL" sz="9600">
                <a:latin typeface="ABC Gravity Extra Condensed" panose="020B0A06040202060204" pitchFamily="34" charset="0"/>
              </a:rPr>
              <a:t>Geld lenen</a:t>
            </a:r>
          </a:p>
          <a:p>
            <a:endParaRPr lang="nl-NL"/>
          </a:p>
        </p:txBody>
      </p:sp>
      <p:sp>
        <p:nvSpPr>
          <p:cNvPr id="5" name="Tekstvak 4">
            <a:extLst>
              <a:ext uri="{FF2B5EF4-FFF2-40B4-BE49-F238E27FC236}">
                <a16:creationId xmlns:a16="http://schemas.microsoft.com/office/drawing/2014/main" id="{AFF77B1B-826B-4329-EE2E-1801AC5DFFAC}"/>
              </a:ext>
            </a:extLst>
          </p:cNvPr>
          <p:cNvSpPr txBox="1"/>
          <p:nvPr/>
        </p:nvSpPr>
        <p:spPr>
          <a:xfrm>
            <a:off x="422945" y="2090916"/>
            <a:ext cx="6158522" cy="969496"/>
          </a:xfrm>
          <a:prstGeom prst="rect">
            <a:avLst/>
          </a:prstGeom>
          <a:noFill/>
        </p:spPr>
        <p:txBody>
          <a:bodyPr wrap="square">
            <a:spAutoFit/>
          </a:bodyPr>
          <a:lstStyle/>
          <a:p>
            <a:pPr marL="428539" marR="0" lvl="0" indent="-428539" algn="l" defTabSz="914400" rtl="0" eaLnBrk="1" fontAlgn="auto" latinLnBrk="0" hangingPunct="1">
              <a:lnSpc>
                <a:spcPct val="105000"/>
              </a:lnSpc>
              <a:spcBef>
                <a:spcPts val="1000"/>
              </a:spcBef>
              <a:spcAft>
                <a:spcPts val="0"/>
              </a:spcAft>
              <a:buClrTx/>
              <a:buSzTx/>
              <a:buFontTx/>
              <a:buBlip>
                <a:blip r:embed="rId3">
                  <a:extLst>
                    <a:ext uri="{96DAC541-7B7A-43D3-8B79-37D633B846F1}">
                      <asvg:svgBlip xmlns:asvg="http://schemas.microsoft.com/office/drawing/2016/SVG/main" r:embed="rId4"/>
                    </a:ext>
                  </a:extLst>
                </a:blip>
              </a:buBlip>
              <a:tabLst/>
              <a:defRPr/>
            </a:pPr>
            <a:r>
              <a:rPr lang="nl-NL" sz="2000">
                <a:latin typeface="Source Serif 4 36pt" panose="02040603050405020204" pitchFamily="18" charset="0"/>
                <a:ea typeface="Source Serif 4 36pt" panose="02040603050405020204" pitchFamily="18" charset="0"/>
              </a:rPr>
              <a:t>Waar denken jullie aan bij geld lenen? </a:t>
            </a:r>
          </a:p>
          <a:p>
            <a:endParaRPr lang="nl-NL"/>
          </a:p>
          <a:p>
            <a:pPr marL="0" indent="0">
              <a:buNone/>
            </a:pPr>
            <a:endParaRPr lang="nl-NL"/>
          </a:p>
        </p:txBody>
      </p:sp>
      <p:sp>
        <p:nvSpPr>
          <p:cNvPr id="6" name="Ovaal 5">
            <a:extLst>
              <a:ext uri="{FF2B5EF4-FFF2-40B4-BE49-F238E27FC236}">
                <a16:creationId xmlns:a16="http://schemas.microsoft.com/office/drawing/2014/main" id="{49641514-AC3E-E2D3-8307-06BE89AF87D4}"/>
              </a:ext>
            </a:extLst>
          </p:cNvPr>
          <p:cNvSpPr/>
          <p:nvPr/>
        </p:nvSpPr>
        <p:spPr>
          <a:xfrm>
            <a:off x="3329354" y="2586893"/>
            <a:ext cx="4939323" cy="3290276"/>
          </a:xfrm>
          <a:prstGeom prst="ellipse">
            <a:avLst/>
          </a:prstGeom>
          <a:noFill/>
          <a:ln w="38100">
            <a:solidFill>
              <a:srgbClr val="99D0C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6080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a:bodyPr>
          <a:lstStyle/>
          <a:p>
            <a:r>
              <a:rPr lang="nl-NL" sz="7200" dirty="0">
                <a:latin typeface="ABC Gravity Extra Condensed" panose="020B0A06040202060204" pitchFamily="34" charset="0"/>
              </a:rPr>
              <a:t>Achteraf betalen </a:t>
            </a:r>
            <a:endParaRPr lang="nl-NL" dirty="0"/>
          </a:p>
        </p:txBody>
      </p:sp>
      <p:sp>
        <p:nvSpPr>
          <p:cNvPr id="5" name="Tijdelijke aanduiding voor tekst 4">
            <a:extLst>
              <a:ext uri="{FF2B5EF4-FFF2-40B4-BE49-F238E27FC236}">
                <a16:creationId xmlns:a16="http://schemas.microsoft.com/office/drawing/2014/main" id="{00CF5397-9516-0132-727B-E9CE71CDBDDE}"/>
              </a:ext>
            </a:extLst>
          </p:cNvPr>
          <p:cNvSpPr>
            <a:spLocks noGrp="1"/>
          </p:cNvSpPr>
          <p:nvPr>
            <p:ph type="body" sz="quarter" idx="12"/>
          </p:nvPr>
        </p:nvSpPr>
        <p:spPr>
          <a:xfrm>
            <a:off x="422945" y="2468932"/>
            <a:ext cx="7953560" cy="2856017"/>
          </a:xfrm>
        </p:spPr>
        <p:txBody>
          <a:bodyPr>
            <a:normAutofit/>
          </a:bodyPr>
          <a:lstStyle/>
          <a:p>
            <a:pPr>
              <a:spcAft>
                <a:spcPts val="800"/>
              </a:spcAft>
            </a:pPr>
            <a:r>
              <a:rPr lang="nl-NL" sz="2000" dirty="0" err="1">
                <a:solidFill>
                  <a:srgbClr val="000000"/>
                </a:solidFill>
                <a:latin typeface="ABC Gravity Extra Condensed" panose="020B0A06040202060204" pitchFamily="34" charset="0"/>
              </a:rPr>
              <a:t>Yasim</a:t>
            </a:r>
            <a:r>
              <a:rPr lang="nl-NL" sz="2000" dirty="0">
                <a:solidFill>
                  <a:srgbClr val="000000"/>
                </a:solidFill>
                <a:latin typeface="ABC Gravity Extra Condensed" panose="020B0A06040202060204" pitchFamily="34" charset="0"/>
              </a:rPr>
              <a:t> (18) wil heel graag nieuwe sneakers die iedereen heeft en hij overal voorbij ziet komen. De schoenen zijn erg duur en hij kan ze op dit moment niet betalen. Pas over een maand krijgt hij weer loon van zijn bijbaantje. Toch wil hij ze wel echt hebben. </a:t>
            </a:r>
            <a:r>
              <a:rPr lang="nl-NL" sz="2000" b="0" i="0" dirty="0">
                <a:solidFill>
                  <a:srgbClr val="000000"/>
                </a:solidFill>
                <a:effectLst/>
                <a:latin typeface="ABC Gravity Extra Condensed" panose="020B0A06040202060204" pitchFamily="34" charset="0"/>
              </a:rPr>
              <a:t>Geld lenen van vrienden of familie doet </a:t>
            </a:r>
            <a:r>
              <a:rPr lang="nl-NL" sz="2000" b="0" i="0" dirty="0" err="1">
                <a:solidFill>
                  <a:srgbClr val="000000"/>
                </a:solidFill>
                <a:effectLst/>
                <a:latin typeface="ABC Gravity Extra Condensed" panose="020B0A06040202060204" pitchFamily="34" charset="0"/>
              </a:rPr>
              <a:t>Yasim</a:t>
            </a:r>
            <a:r>
              <a:rPr lang="nl-NL" sz="2000" b="0" i="0" dirty="0">
                <a:solidFill>
                  <a:srgbClr val="000000"/>
                </a:solidFill>
                <a:effectLst/>
                <a:latin typeface="ABC Gravity Extra Condensed" panose="020B0A06040202060204" pitchFamily="34" charset="0"/>
              </a:rPr>
              <a:t> liever niet. Gelukkig kan hij ook achteraf betalen via </a:t>
            </a:r>
            <a:r>
              <a:rPr lang="nl-NL" sz="2000" b="0" i="0" dirty="0" err="1">
                <a:solidFill>
                  <a:srgbClr val="000000"/>
                </a:solidFill>
                <a:effectLst/>
                <a:latin typeface="ABC Gravity Extra Condensed" panose="020B0A06040202060204" pitchFamily="34" charset="0"/>
              </a:rPr>
              <a:t>Klarna</a:t>
            </a:r>
            <a:r>
              <a:rPr lang="nl-NL" sz="2000" b="0" i="0" dirty="0">
                <a:solidFill>
                  <a:srgbClr val="000000"/>
                </a:solidFill>
                <a:effectLst/>
                <a:latin typeface="ABC Gravity Extra Condensed" panose="020B0A06040202060204" pitchFamily="34" charset="0"/>
              </a:rPr>
              <a:t>. Hier heeft hij 30 dagen voor.</a:t>
            </a:r>
            <a:br>
              <a:rPr lang="nl-NL" sz="1800" dirty="0">
                <a:effectLst/>
                <a:latin typeface="ABC Gravity Extra Condensed" panose="020B0A06040202060204" pitchFamily="34" charset="0"/>
                <a:ea typeface="Aptos" panose="020B0004020202020204" pitchFamily="34" charset="0"/>
                <a:cs typeface="Arial" panose="020B0604020202020204" pitchFamily="34" charset="0"/>
              </a:rPr>
            </a:br>
            <a:endParaRPr lang="nl-NL" dirty="0">
              <a:latin typeface="ABC Gravity Extra Condensed" panose="020B0A06040202060204" pitchFamily="34" charset="0"/>
            </a:endParaRPr>
          </a:p>
        </p:txBody>
      </p:sp>
      <p:pic>
        <p:nvPicPr>
          <p:cNvPr id="6" name="Afbeelding 5">
            <a:extLst>
              <a:ext uri="{FF2B5EF4-FFF2-40B4-BE49-F238E27FC236}">
                <a16:creationId xmlns:a16="http://schemas.microsoft.com/office/drawing/2014/main" id="{D66673B0-D131-6572-4D2E-00B87F3074AD}"/>
              </a:ext>
            </a:extLst>
          </p:cNvPr>
          <p:cNvPicPr>
            <a:picLocks noChangeAspect="1"/>
          </p:cNvPicPr>
          <p:nvPr/>
        </p:nvPicPr>
        <p:blipFill>
          <a:blip r:embed="rId2"/>
          <a:stretch>
            <a:fillRect/>
          </a:stretch>
        </p:blipFill>
        <p:spPr>
          <a:xfrm>
            <a:off x="7959012" y="4654188"/>
            <a:ext cx="969096" cy="1557411"/>
          </a:xfrm>
          <a:prstGeom prst="rect">
            <a:avLst/>
          </a:prstGeom>
        </p:spPr>
      </p:pic>
    </p:spTree>
    <p:extLst>
      <p:ext uri="{BB962C8B-B14F-4D97-AF65-F5344CB8AC3E}">
        <p14:creationId xmlns:p14="http://schemas.microsoft.com/office/powerpoint/2010/main" val="103549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a:bodyPr>
          <a:lstStyle/>
          <a:p>
            <a:r>
              <a:rPr lang="nl-NL" sz="7200">
                <a:latin typeface="ABC Gravity Extra Condensed" panose="020B0A06040202060204" pitchFamily="34" charset="0"/>
              </a:rPr>
              <a:t>Achteraf betalen </a:t>
            </a:r>
            <a:endParaRPr lang="nl-NL"/>
          </a:p>
        </p:txBody>
      </p:sp>
      <p:sp>
        <p:nvSpPr>
          <p:cNvPr id="5" name="Tijdelijke aanduiding voor tekst 4">
            <a:extLst>
              <a:ext uri="{FF2B5EF4-FFF2-40B4-BE49-F238E27FC236}">
                <a16:creationId xmlns:a16="http://schemas.microsoft.com/office/drawing/2014/main" id="{00CF5397-9516-0132-727B-E9CE71CDBDDE}"/>
              </a:ext>
            </a:extLst>
          </p:cNvPr>
          <p:cNvSpPr>
            <a:spLocks noGrp="1"/>
          </p:cNvSpPr>
          <p:nvPr>
            <p:ph type="body" sz="quarter" idx="12"/>
          </p:nvPr>
        </p:nvSpPr>
        <p:spPr>
          <a:xfrm>
            <a:off x="422945" y="2468932"/>
            <a:ext cx="7953560" cy="2856017"/>
          </a:xfrm>
        </p:spPr>
        <p:txBody>
          <a:bodyPr>
            <a:normAutofit/>
          </a:bodyPr>
          <a:lstStyle/>
          <a:p>
            <a:pPr algn="l" rtl="0" fontAlgn="base"/>
            <a:r>
              <a:rPr lang="nl-NL" sz="2000" b="0" i="0">
                <a:solidFill>
                  <a:srgbClr val="000000"/>
                </a:solidFill>
                <a:effectLst/>
                <a:latin typeface="ABC Gravity Extra Condensed" panose="020B0A06040202060204" pitchFamily="34" charset="0"/>
              </a:rPr>
              <a:t>Vraag 1. Wat vind jij van geld lenen van vrienden of familie?</a:t>
            </a:r>
            <a:r>
              <a:rPr lang="nl-NL" sz="2000" b="1" i="0">
                <a:solidFill>
                  <a:srgbClr val="000000"/>
                </a:solidFill>
                <a:effectLst/>
                <a:latin typeface="ABC Gravity Extra Condensed" panose="020B0A06040202060204" pitchFamily="34" charset="0"/>
              </a:rPr>
              <a:t> </a:t>
            </a:r>
            <a:r>
              <a:rPr lang="nl-NL" sz="2000" b="0" i="0">
                <a:solidFill>
                  <a:srgbClr val="000000"/>
                </a:solidFill>
                <a:effectLst/>
                <a:latin typeface="ABC Gravity Extra Condensed" panose="020B0A06040202060204" pitchFamily="34" charset="0"/>
              </a:rPr>
              <a:t> </a:t>
            </a:r>
            <a:r>
              <a:rPr lang="nl-NL" sz="2000" b="0" i="0">
                <a:solidFill>
                  <a:srgbClr val="000000"/>
                </a:solidFill>
                <a:effectLst/>
                <a:latin typeface="WordVisiCarriageReturn_MSFontService"/>
              </a:rPr>
              <a:t> </a:t>
            </a:r>
          </a:p>
          <a:p>
            <a:pPr algn="l" rtl="0" fontAlgn="base"/>
            <a:endParaRPr lang="nl-NL" sz="2000">
              <a:solidFill>
                <a:srgbClr val="000000"/>
              </a:solidFill>
              <a:latin typeface="WordVisiCarriageReturn_MSFontService"/>
            </a:endParaRPr>
          </a:p>
          <a:p>
            <a:pPr algn="l" rtl="0" fontAlgn="base"/>
            <a:r>
              <a:rPr lang="nl-NL" sz="2000" b="0" i="0">
                <a:solidFill>
                  <a:srgbClr val="000000"/>
                </a:solidFill>
                <a:effectLst/>
                <a:latin typeface="ABC Gravity Extra Condensed" panose="020B0A06040202060204" pitchFamily="34" charset="0"/>
              </a:rPr>
              <a:t>Vraag 2. Zou jij de schoenen via </a:t>
            </a:r>
            <a:r>
              <a:rPr lang="nl-NL" sz="2000" b="0" i="0" err="1">
                <a:solidFill>
                  <a:srgbClr val="000000"/>
                </a:solidFill>
                <a:effectLst/>
                <a:latin typeface="ABC Gravity Extra Condensed" panose="020B0A06040202060204" pitchFamily="34" charset="0"/>
              </a:rPr>
              <a:t>Klarna</a:t>
            </a:r>
            <a:r>
              <a:rPr lang="nl-NL" sz="2000" b="0" i="0">
                <a:solidFill>
                  <a:srgbClr val="000000"/>
                </a:solidFill>
                <a:effectLst/>
                <a:latin typeface="ABC Gravity Extra Condensed" panose="020B0A06040202060204" pitchFamily="34" charset="0"/>
              </a:rPr>
              <a:t> kopen? </a:t>
            </a:r>
            <a:br>
              <a:rPr lang="nl-NL" sz="1800" b="0" i="0">
                <a:solidFill>
                  <a:srgbClr val="000000"/>
                </a:solidFill>
                <a:effectLst/>
                <a:latin typeface="WordVisiCarriageReturn_MSFontService"/>
              </a:rPr>
            </a:br>
            <a:endParaRPr lang="nl-NL" sz="1800" b="0" i="0">
              <a:solidFill>
                <a:srgbClr val="000000"/>
              </a:solidFill>
              <a:effectLst/>
              <a:latin typeface="Segoe UI" panose="020B0502040204020203" pitchFamily="34" charset="0"/>
            </a:endParaRPr>
          </a:p>
          <a:p>
            <a:pPr>
              <a:spcAft>
                <a:spcPts val="800"/>
              </a:spcAft>
            </a:pPr>
            <a:endParaRPr lang="nl-NL">
              <a:latin typeface="ABC Gravity Extra Condensed" panose="020B0A06040202060204" pitchFamily="34" charset="0"/>
            </a:endParaRPr>
          </a:p>
        </p:txBody>
      </p:sp>
      <p:pic>
        <p:nvPicPr>
          <p:cNvPr id="6" name="Afbeelding 5">
            <a:extLst>
              <a:ext uri="{FF2B5EF4-FFF2-40B4-BE49-F238E27FC236}">
                <a16:creationId xmlns:a16="http://schemas.microsoft.com/office/drawing/2014/main" id="{B7EB328B-BE88-117E-B54A-9DDF78DDF4C8}"/>
              </a:ext>
            </a:extLst>
          </p:cNvPr>
          <p:cNvPicPr>
            <a:picLocks noChangeAspect="1"/>
          </p:cNvPicPr>
          <p:nvPr/>
        </p:nvPicPr>
        <p:blipFill>
          <a:blip r:embed="rId3"/>
          <a:stretch>
            <a:fillRect/>
          </a:stretch>
        </p:blipFill>
        <p:spPr>
          <a:xfrm>
            <a:off x="7959012" y="4654188"/>
            <a:ext cx="969096" cy="1557411"/>
          </a:xfrm>
          <a:prstGeom prst="rect">
            <a:avLst/>
          </a:prstGeom>
        </p:spPr>
      </p:pic>
    </p:spTree>
    <p:extLst>
      <p:ext uri="{BB962C8B-B14F-4D97-AF65-F5344CB8AC3E}">
        <p14:creationId xmlns:p14="http://schemas.microsoft.com/office/powerpoint/2010/main" val="288280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pic>
        <p:nvPicPr>
          <p:cNvPr id="11" name="Afbeelding 10" descr="Afbeelding met Graphics, ontwerp&#10;&#10;Automatisch gegenereerde beschrijving">
            <a:extLst>
              <a:ext uri="{FF2B5EF4-FFF2-40B4-BE49-F238E27FC236}">
                <a16:creationId xmlns:a16="http://schemas.microsoft.com/office/drawing/2014/main" id="{9489CF37-DB3E-9EE7-1711-6D471A3F45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2748" y="2339529"/>
            <a:ext cx="2957124" cy="2232472"/>
          </a:xfrm>
          <a:prstGeom prst="rect">
            <a:avLst/>
          </a:prstGeom>
        </p:spPr>
      </p:pic>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a:bodyPr>
          <a:lstStyle/>
          <a:p>
            <a:r>
              <a:rPr lang="nl-NL" sz="7200" dirty="0">
                <a:latin typeface="ABC Gravity Extra Condensed" panose="020B0A06040202060204" pitchFamily="34" charset="0"/>
              </a:rPr>
              <a:t>Achteraf betalen </a:t>
            </a:r>
            <a:endParaRPr lang="nl-NL" dirty="0"/>
          </a:p>
        </p:txBody>
      </p:sp>
      <p:sp>
        <p:nvSpPr>
          <p:cNvPr id="5" name="Tijdelijke aanduiding voor tekst 4">
            <a:extLst>
              <a:ext uri="{FF2B5EF4-FFF2-40B4-BE49-F238E27FC236}">
                <a16:creationId xmlns:a16="http://schemas.microsoft.com/office/drawing/2014/main" id="{00CF5397-9516-0132-727B-E9CE71CDBDDE}"/>
              </a:ext>
            </a:extLst>
          </p:cNvPr>
          <p:cNvSpPr>
            <a:spLocks noGrp="1"/>
          </p:cNvSpPr>
          <p:nvPr>
            <p:ph type="body" sz="quarter" idx="12"/>
          </p:nvPr>
        </p:nvSpPr>
        <p:spPr>
          <a:xfrm>
            <a:off x="422945" y="2468932"/>
            <a:ext cx="7380527" cy="2856017"/>
          </a:xfrm>
        </p:spPr>
        <p:txBody>
          <a:bodyPr>
            <a:normAutofit/>
          </a:bodyPr>
          <a:lstStyle/>
          <a:p>
            <a:pPr>
              <a:spcAft>
                <a:spcPts val="800"/>
              </a:spcAft>
            </a:pPr>
            <a:r>
              <a:rPr lang="nl-NL" sz="2000" b="0" i="0" dirty="0">
                <a:solidFill>
                  <a:srgbClr val="000000"/>
                </a:solidFill>
                <a:effectLst/>
                <a:latin typeface="ABC Gravity Extra Condensed" panose="020B0A06040202060204" pitchFamily="34" charset="0"/>
              </a:rPr>
              <a:t>Inmiddels is het een aantal maanden geleden sinds </a:t>
            </a:r>
            <a:r>
              <a:rPr lang="nl-NL" sz="2000" b="0" i="0" dirty="0" err="1">
                <a:solidFill>
                  <a:srgbClr val="000000"/>
                </a:solidFill>
                <a:effectLst/>
                <a:latin typeface="ABC Gravity Extra Condensed" panose="020B0A06040202060204" pitchFamily="34" charset="0"/>
              </a:rPr>
              <a:t>Yasim</a:t>
            </a:r>
            <a:r>
              <a:rPr lang="nl-NL" sz="2000" b="0" i="0" dirty="0">
                <a:solidFill>
                  <a:srgbClr val="000000"/>
                </a:solidFill>
                <a:effectLst/>
                <a:latin typeface="ABC Gravity Extra Condensed" panose="020B0A06040202060204" pitchFamily="34" charset="0"/>
              </a:rPr>
              <a:t> de schoenen heeft binnengekregen. Dan schrikt hij: hij ziet in een e-mail van </a:t>
            </a:r>
            <a:r>
              <a:rPr lang="nl-NL" sz="2000" b="0" i="0" dirty="0" err="1">
                <a:solidFill>
                  <a:srgbClr val="000000"/>
                </a:solidFill>
                <a:effectLst/>
                <a:latin typeface="ABC Gravity Extra Condensed" panose="020B0A06040202060204" pitchFamily="34" charset="0"/>
              </a:rPr>
              <a:t>Klarna</a:t>
            </a:r>
            <a:r>
              <a:rPr lang="nl-NL" sz="2000" b="0" i="0" dirty="0">
                <a:solidFill>
                  <a:srgbClr val="000000"/>
                </a:solidFill>
                <a:effectLst/>
                <a:latin typeface="ABC Gravity Extra Condensed" panose="020B0A06040202060204" pitchFamily="34" charset="0"/>
              </a:rPr>
              <a:t> dat hij is vergeten de schoenen te betalen. Daarom krijgt hij nu een boete. Hij krijgt pas de volgende maand weer loon. Ook heeft hij geen geld gespaard. Daardoor heeft hij geen spaarpotje om de boete te betalen. </a:t>
            </a:r>
          </a:p>
          <a:p>
            <a:pPr>
              <a:spcAft>
                <a:spcPts val="800"/>
              </a:spcAft>
            </a:pPr>
            <a:r>
              <a:rPr lang="nl-NL" sz="1800" dirty="0">
                <a:effectLst/>
                <a:latin typeface="ABC Gravity Extra Condensed" panose="020B0A06040202060204" pitchFamily="34" charset="0"/>
                <a:ea typeface="Aptos" panose="020B0004020202020204" pitchFamily="34" charset="0"/>
                <a:cs typeface="Arial" panose="020B0604020202020204" pitchFamily="34" charset="0"/>
              </a:rPr>
              <a:t>Vraag 3. </a:t>
            </a:r>
            <a:r>
              <a:rPr lang="nl-NL" sz="1800" dirty="0">
                <a:latin typeface="ABC Gravity Extra Condensed" panose="020B0A06040202060204" pitchFamily="34" charset="0"/>
                <a:ea typeface="Aptos" panose="020B0004020202020204" pitchFamily="34" charset="0"/>
                <a:cs typeface="Arial" panose="020B0604020202020204" pitchFamily="34" charset="0"/>
              </a:rPr>
              <a:t>Wat zou jij doen in deze situatie?</a:t>
            </a:r>
            <a:br>
              <a:rPr lang="nl-NL" sz="1800" dirty="0">
                <a:effectLst/>
                <a:latin typeface="ABC Gravity Extra Condensed" panose="020B0A06040202060204" pitchFamily="34" charset="0"/>
                <a:ea typeface="Aptos" panose="020B0004020202020204" pitchFamily="34" charset="0"/>
                <a:cs typeface="Arial" panose="020B0604020202020204" pitchFamily="34" charset="0"/>
              </a:rPr>
            </a:br>
            <a:endParaRPr lang="nl-NL" dirty="0">
              <a:latin typeface="ABC Gravity Extra Condensed" panose="020B0A06040202060204" pitchFamily="34" charset="0"/>
            </a:endParaRPr>
          </a:p>
        </p:txBody>
      </p:sp>
      <p:pic>
        <p:nvPicPr>
          <p:cNvPr id="7" name="Afbeelding 6">
            <a:extLst>
              <a:ext uri="{FF2B5EF4-FFF2-40B4-BE49-F238E27FC236}">
                <a16:creationId xmlns:a16="http://schemas.microsoft.com/office/drawing/2014/main" id="{84A5FE83-CEAE-7235-A07F-3782E61AFDEB}"/>
              </a:ext>
            </a:extLst>
          </p:cNvPr>
          <p:cNvPicPr>
            <a:picLocks noChangeAspect="1"/>
          </p:cNvPicPr>
          <p:nvPr/>
        </p:nvPicPr>
        <p:blipFill>
          <a:blip r:embed="rId4"/>
          <a:stretch>
            <a:fillRect/>
          </a:stretch>
        </p:blipFill>
        <p:spPr>
          <a:xfrm>
            <a:off x="7648413" y="4654187"/>
            <a:ext cx="969096" cy="1557411"/>
          </a:xfrm>
          <a:prstGeom prst="rect">
            <a:avLst/>
          </a:prstGeom>
        </p:spPr>
      </p:pic>
      <p:sp>
        <p:nvSpPr>
          <p:cNvPr id="13" name="Tekstvak 12">
            <a:extLst>
              <a:ext uri="{FF2B5EF4-FFF2-40B4-BE49-F238E27FC236}">
                <a16:creationId xmlns:a16="http://schemas.microsoft.com/office/drawing/2014/main" id="{3615808D-9D77-0DBB-7B53-76CDAB4F75BF}"/>
              </a:ext>
            </a:extLst>
          </p:cNvPr>
          <p:cNvSpPr txBox="1"/>
          <p:nvPr/>
        </p:nvSpPr>
        <p:spPr>
          <a:xfrm>
            <a:off x="8443560" y="2468932"/>
            <a:ext cx="2589479" cy="2031325"/>
          </a:xfrm>
          <a:prstGeom prst="rect">
            <a:avLst/>
          </a:prstGeom>
          <a:noFill/>
        </p:spPr>
        <p:txBody>
          <a:bodyPr wrap="square">
            <a:spAutoFit/>
          </a:bodyPr>
          <a:lstStyle/>
          <a:p>
            <a:r>
              <a:rPr lang="nl-NL" dirty="0">
                <a:solidFill>
                  <a:srgbClr val="000000"/>
                </a:solidFill>
                <a:latin typeface="ABC Gravity Extra Condensed" panose="020B0A06040202060204" pitchFamily="34" charset="0"/>
              </a:rPr>
              <a:t>Wist jij dat het verdienmodel van </a:t>
            </a:r>
            <a:r>
              <a:rPr lang="nl-NL" dirty="0" err="1">
                <a:solidFill>
                  <a:srgbClr val="000000"/>
                </a:solidFill>
                <a:latin typeface="ABC Gravity Extra Condensed" panose="020B0A06040202060204" pitchFamily="34" charset="0"/>
              </a:rPr>
              <a:t>Klarna</a:t>
            </a:r>
            <a:r>
              <a:rPr lang="nl-NL" dirty="0">
                <a:solidFill>
                  <a:srgbClr val="000000"/>
                </a:solidFill>
                <a:latin typeface="ABC Gravity Extra Condensed" panose="020B0A06040202060204" pitchFamily="34" charset="0"/>
              </a:rPr>
              <a:t> bestaat uit de boetes die jij betaalt? </a:t>
            </a:r>
          </a:p>
          <a:p>
            <a:endParaRPr lang="nl-NL" dirty="0">
              <a:solidFill>
                <a:srgbClr val="000000"/>
              </a:solidFill>
              <a:latin typeface="ABC Gravity Extra Condensed" panose="020B0A06040202060204" pitchFamily="34" charset="0"/>
            </a:endParaRPr>
          </a:p>
          <a:p>
            <a:r>
              <a:rPr lang="nl-NL" dirty="0">
                <a:solidFill>
                  <a:srgbClr val="000000"/>
                </a:solidFill>
                <a:latin typeface="ABC Gravity Extra Condensed" panose="020B0A06040202060204" pitchFamily="34" charset="0"/>
              </a:rPr>
              <a:t>Ook kan je een BKR-registratie krijgen als jij niet op tijd betaalt.</a:t>
            </a:r>
          </a:p>
        </p:txBody>
      </p:sp>
    </p:spTree>
    <p:extLst>
      <p:ext uri="{BB962C8B-B14F-4D97-AF65-F5344CB8AC3E}">
        <p14:creationId xmlns:p14="http://schemas.microsoft.com/office/powerpoint/2010/main" val="127803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5" y="892994"/>
            <a:ext cx="9056766" cy="1575938"/>
          </a:xfrm>
        </p:spPr>
        <p:txBody>
          <a:bodyPr>
            <a:normAutofit fontScale="90000"/>
          </a:bodyPr>
          <a:lstStyle/>
          <a:p>
            <a:r>
              <a:rPr lang="nl-NL" sz="7200">
                <a:latin typeface="ABC Gravity Extra Condensed" panose="020B0A06040202060204" pitchFamily="34" charset="0"/>
              </a:rPr>
              <a:t>Waardeverkenning: Stellingen</a:t>
            </a:r>
            <a:endParaRPr lang="nl-NL"/>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a:off x="243396" y="3428998"/>
            <a:ext cx="1281568" cy="733097"/>
          </a:xfrm>
        </p:spPr>
        <p:txBody>
          <a:bodyPr>
            <a:normAutofit/>
          </a:bodyPr>
          <a:lstStyle/>
          <a:p>
            <a:r>
              <a:rPr lang="nl-NL" sz="2800" dirty="0">
                <a:latin typeface="Source Serif 4 36pt" panose="02040603050405020204" pitchFamily="18" charset="0"/>
                <a:ea typeface="Source Serif 4 36pt" panose="02040603050405020204" pitchFamily="18" charset="0"/>
              </a:rPr>
              <a:t>Eens</a:t>
            </a:r>
          </a:p>
        </p:txBody>
      </p:sp>
      <p:cxnSp>
        <p:nvCxnSpPr>
          <p:cNvPr id="5" name="Rechte verbindingslijn met pijl 4">
            <a:extLst>
              <a:ext uri="{FF2B5EF4-FFF2-40B4-BE49-F238E27FC236}">
                <a16:creationId xmlns:a16="http://schemas.microsoft.com/office/drawing/2014/main" id="{6265C921-8323-6C3D-FAAB-D5751FFF591D}"/>
              </a:ext>
            </a:extLst>
          </p:cNvPr>
          <p:cNvCxnSpPr>
            <a:cxnSpLocks/>
          </p:cNvCxnSpPr>
          <p:nvPr/>
        </p:nvCxnSpPr>
        <p:spPr>
          <a:xfrm>
            <a:off x="1140643" y="3675355"/>
            <a:ext cx="9166332" cy="0"/>
          </a:xfrm>
          <a:prstGeom prst="straightConnector1">
            <a:avLst/>
          </a:prstGeom>
          <a:ln w="38100" cap="flat" cmpd="sng" algn="ctr">
            <a:solidFill>
              <a:srgbClr val="0099FF"/>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 name="Text Placeholder 2">
            <a:extLst>
              <a:ext uri="{FF2B5EF4-FFF2-40B4-BE49-F238E27FC236}">
                <a16:creationId xmlns:a16="http://schemas.microsoft.com/office/drawing/2014/main" id="{D21B969D-FDCB-434D-C199-A72FE999BF25}"/>
              </a:ext>
            </a:extLst>
          </p:cNvPr>
          <p:cNvSpPr txBox="1">
            <a:spLocks/>
          </p:cNvSpPr>
          <p:nvPr/>
        </p:nvSpPr>
        <p:spPr>
          <a:xfrm>
            <a:off x="10491703" y="3428999"/>
            <a:ext cx="1281568"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800">
                <a:latin typeface="Source Serif 4 36pt" panose="02040603050405020204" pitchFamily="18" charset="0"/>
                <a:ea typeface="Source Serif 4 36pt" panose="02040603050405020204" pitchFamily="18" charset="0"/>
              </a:rPr>
              <a:t>Oneens</a:t>
            </a:r>
          </a:p>
        </p:txBody>
      </p:sp>
      <p:sp>
        <p:nvSpPr>
          <p:cNvPr id="8" name="Text Placeholder 2">
            <a:extLst>
              <a:ext uri="{FF2B5EF4-FFF2-40B4-BE49-F238E27FC236}">
                <a16:creationId xmlns:a16="http://schemas.microsoft.com/office/drawing/2014/main" id="{7C045254-6F81-D62F-F1F5-220F8F2FD126}"/>
              </a:ext>
            </a:extLst>
          </p:cNvPr>
          <p:cNvSpPr txBox="1">
            <a:spLocks/>
          </p:cNvSpPr>
          <p:nvPr/>
        </p:nvSpPr>
        <p:spPr>
          <a:xfrm>
            <a:off x="3253666" y="3795547"/>
            <a:ext cx="4776185"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nl-NL" sz="2800">
                <a:latin typeface="Source Serif 4 36pt" panose="02040603050405020204" pitchFamily="18" charset="0"/>
                <a:ea typeface="Source Serif 4 36pt" panose="02040603050405020204" pitchFamily="18" charset="0"/>
              </a:rPr>
              <a:t>Je mag overal gaan staan!</a:t>
            </a:r>
          </a:p>
        </p:txBody>
      </p:sp>
      <p:pic>
        <p:nvPicPr>
          <p:cNvPr id="9" name="Afbeelding 8">
            <a:extLst>
              <a:ext uri="{FF2B5EF4-FFF2-40B4-BE49-F238E27FC236}">
                <a16:creationId xmlns:a16="http://schemas.microsoft.com/office/drawing/2014/main" id="{8681EABA-8645-9925-D786-F5D01BE42B0A}"/>
              </a:ext>
            </a:extLst>
          </p:cNvPr>
          <p:cNvPicPr>
            <a:picLocks noChangeAspect="1"/>
          </p:cNvPicPr>
          <p:nvPr/>
        </p:nvPicPr>
        <p:blipFill>
          <a:blip r:embed="rId2"/>
          <a:stretch>
            <a:fillRect/>
          </a:stretch>
        </p:blipFill>
        <p:spPr>
          <a:xfrm>
            <a:off x="5040768" y="2077119"/>
            <a:ext cx="1201979" cy="1598236"/>
          </a:xfrm>
          <a:prstGeom prst="rect">
            <a:avLst/>
          </a:prstGeom>
        </p:spPr>
      </p:pic>
    </p:spTree>
    <p:extLst>
      <p:ext uri="{BB962C8B-B14F-4D97-AF65-F5344CB8AC3E}">
        <p14:creationId xmlns:p14="http://schemas.microsoft.com/office/powerpoint/2010/main" val="425886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D0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709D-5861-C665-C98A-22319279ED82}"/>
              </a:ext>
            </a:extLst>
          </p:cNvPr>
          <p:cNvSpPr>
            <a:spLocks noGrp="1"/>
          </p:cNvSpPr>
          <p:nvPr>
            <p:ph type="title"/>
          </p:nvPr>
        </p:nvSpPr>
        <p:spPr>
          <a:xfrm>
            <a:off x="422944" y="892993"/>
            <a:ext cx="10647509" cy="2536001"/>
          </a:xfrm>
        </p:spPr>
        <p:txBody>
          <a:bodyPr>
            <a:normAutofit fontScale="90000"/>
          </a:bodyPr>
          <a:lstStyle/>
          <a:p>
            <a:r>
              <a:rPr lang="nl-NL"/>
              <a:t>Ik denk altijd na voordat ik iets koop</a:t>
            </a:r>
            <a:br>
              <a:rPr lang="nl-NL"/>
            </a:br>
            <a:endParaRPr lang="nl-NL"/>
          </a:p>
        </p:txBody>
      </p:sp>
      <p:sp>
        <p:nvSpPr>
          <p:cNvPr id="3" name="Text Placeholder 2">
            <a:extLst>
              <a:ext uri="{FF2B5EF4-FFF2-40B4-BE49-F238E27FC236}">
                <a16:creationId xmlns:a16="http://schemas.microsoft.com/office/drawing/2014/main" id="{EE222F4B-190F-6BCB-34BC-4500FE6E22AD}"/>
              </a:ext>
            </a:extLst>
          </p:cNvPr>
          <p:cNvSpPr>
            <a:spLocks noGrp="1"/>
          </p:cNvSpPr>
          <p:nvPr>
            <p:ph type="body" sz="quarter" idx="12"/>
          </p:nvPr>
        </p:nvSpPr>
        <p:spPr>
          <a:xfrm>
            <a:off x="115410" y="4173193"/>
            <a:ext cx="1281568" cy="733097"/>
          </a:xfrm>
        </p:spPr>
        <p:txBody>
          <a:bodyPr>
            <a:normAutofit/>
          </a:bodyPr>
          <a:lstStyle/>
          <a:p>
            <a:r>
              <a:rPr lang="nl-NL" sz="2800">
                <a:latin typeface="Source Serif 4 36pt" panose="02040603050405020204" pitchFamily="18" charset="0"/>
                <a:ea typeface="Source Serif 4 36pt" panose="02040603050405020204" pitchFamily="18" charset="0"/>
              </a:rPr>
              <a:t>Eens</a:t>
            </a:r>
          </a:p>
        </p:txBody>
      </p:sp>
      <p:sp>
        <p:nvSpPr>
          <p:cNvPr id="7" name="Text Placeholder 2">
            <a:extLst>
              <a:ext uri="{FF2B5EF4-FFF2-40B4-BE49-F238E27FC236}">
                <a16:creationId xmlns:a16="http://schemas.microsoft.com/office/drawing/2014/main" id="{D21B969D-FDCB-434D-C199-A72FE999BF25}"/>
              </a:ext>
            </a:extLst>
          </p:cNvPr>
          <p:cNvSpPr txBox="1">
            <a:spLocks/>
          </p:cNvSpPr>
          <p:nvPr/>
        </p:nvSpPr>
        <p:spPr>
          <a:xfrm>
            <a:off x="10429669" y="4173193"/>
            <a:ext cx="1281568" cy="733097"/>
          </a:xfrm>
          <a:prstGeom prst="rect">
            <a:avLst/>
          </a:prstGeom>
        </p:spPr>
        <p:txBody>
          <a:bodyPr vert="horz" lIns="0" tIns="0" rIns="0" bIns="0" rtlCol="0" anchor="t">
            <a:normAutofit/>
          </a:bodyPr>
          <a:lstStyle>
            <a:lvl1pPr marL="0" indent="0" algn="l" defTabSz="914400" rtl="0" eaLnBrk="1" latinLnBrk="0" hangingPunct="1">
              <a:lnSpc>
                <a:spcPct val="105000"/>
              </a:lnSpc>
              <a:spcBef>
                <a:spcPts val="1000"/>
              </a:spcBef>
              <a:buFont typeface="Arial" panose="020B0604020202020204" pitchFamily="34" charset="0"/>
              <a:buNone/>
              <a:defRPr sz="2999" b="0" i="0" kern="1200">
                <a:solidFill>
                  <a:schemeClr val="tx1"/>
                </a:solidFill>
                <a:latin typeface="Source Serif 4 36pt 36pt" panose="02040603050405020204" pitchFamily="18" charset="0"/>
                <a:ea typeface="Source Serif 4 36pt 36pt"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999" kern="1200">
                <a:solidFill>
                  <a:schemeClr val="tx1"/>
                </a:solidFill>
                <a:latin typeface="Source Serif 4 36pt 36pt" panose="02040603050405020204" pitchFamily="18" charset="0"/>
                <a:ea typeface="Source Serif 4 36pt 36pt"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800">
                <a:latin typeface="Source Serif 4 36pt" panose="02040603050405020204" pitchFamily="18" charset="0"/>
                <a:ea typeface="Source Serif 4 36pt" panose="02040603050405020204" pitchFamily="18" charset="0"/>
              </a:rPr>
              <a:t>Oneens</a:t>
            </a:r>
          </a:p>
        </p:txBody>
      </p:sp>
      <p:cxnSp>
        <p:nvCxnSpPr>
          <p:cNvPr id="4" name="Rechte verbindingslijn met pijl 3">
            <a:extLst>
              <a:ext uri="{FF2B5EF4-FFF2-40B4-BE49-F238E27FC236}">
                <a16:creationId xmlns:a16="http://schemas.microsoft.com/office/drawing/2014/main" id="{882AEB69-BED9-34E2-2FAA-3BF357DA724B}"/>
              </a:ext>
            </a:extLst>
          </p:cNvPr>
          <p:cNvCxnSpPr>
            <a:cxnSpLocks/>
          </p:cNvCxnSpPr>
          <p:nvPr/>
        </p:nvCxnSpPr>
        <p:spPr>
          <a:xfrm>
            <a:off x="967667" y="4429957"/>
            <a:ext cx="9330431" cy="0"/>
          </a:xfrm>
          <a:prstGeom prst="straightConnector1">
            <a:avLst/>
          </a:prstGeom>
          <a:ln w="38100" cap="flat" cmpd="sng" algn="ctr">
            <a:solidFill>
              <a:srgbClr val="0099FF"/>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pic>
        <p:nvPicPr>
          <p:cNvPr id="6" name="Afbeelding 5">
            <a:extLst>
              <a:ext uri="{FF2B5EF4-FFF2-40B4-BE49-F238E27FC236}">
                <a16:creationId xmlns:a16="http://schemas.microsoft.com/office/drawing/2014/main" id="{06EBB03E-7F13-C526-5FD4-396280D433AF}"/>
              </a:ext>
            </a:extLst>
          </p:cNvPr>
          <p:cNvPicPr>
            <a:picLocks noChangeAspect="1"/>
          </p:cNvPicPr>
          <p:nvPr/>
        </p:nvPicPr>
        <p:blipFill>
          <a:blip r:embed="rId3"/>
          <a:stretch>
            <a:fillRect/>
          </a:stretch>
        </p:blipFill>
        <p:spPr>
          <a:xfrm>
            <a:off x="5145708" y="2831721"/>
            <a:ext cx="1201979" cy="1598236"/>
          </a:xfrm>
          <a:prstGeom prst="rect">
            <a:avLst/>
          </a:prstGeom>
        </p:spPr>
      </p:pic>
    </p:spTree>
    <p:extLst>
      <p:ext uri="{BB962C8B-B14F-4D97-AF65-F5344CB8AC3E}">
        <p14:creationId xmlns:p14="http://schemas.microsoft.com/office/powerpoint/2010/main" val="25156150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cf0d5d1-7964-499c-af15-faef923d0d5f" xsi:nil="true"/>
    <lcf76f155ced4ddcb4097134ff3c332f xmlns="78536850-ad44-49bd-9cb7-6192332bad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02BB715FDCDA4590E73FC05221BE8E" ma:contentTypeVersion="20" ma:contentTypeDescription="Een nieuw document maken." ma:contentTypeScope="" ma:versionID="3923628701186412aa2d9dc646ecfe71">
  <xsd:schema xmlns:xsd="http://www.w3.org/2001/XMLSchema" xmlns:xs="http://www.w3.org/2001/XMLSchema" xmlns:p="http://schemas.microsoft.com/office/2006/metadata/properties" xmlns:ns2="78536850-ad44-49bd-9cb7-6192332badba" xmlns:ns3="7cf0d5d1-7964-499c-af15-faef923d0d5f" targetNamespace="http://schemas.microsoft.com/office/2006/metadata/properties" ma:root="true" ma:fieldsID="884f442da3c121c5afba1c6b0715edb2" ns2:_="" ns3:_="">
    <xsd:import namespace="78536850-ad44-49bd-9cb7-6192332badba"/>
    <xsd:import namespace="7cf0d5d1-7964-499c-af15-faef923d0d5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36850-ad44-49bd-9cb7-6192332bad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d936b0e5-b05e-4c6c-a248-911999eb5199"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f0d5d1-7964-499c-af15-faef923d0d5f" elementFormDefault="qualified">
    <xsd:import namespace="http://schemas.microsoft.com/office/2006/documentManagement/types"/>
    <xsd:import namespace="http://schemas.microsoft.com/office/infopath/2007/PartnerControls"/>
    <xsd:element name="SharedWithUsers" ma:index="17"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1c87856f-6fbb-4b62-b467-e10a8fa35896}" ma:internalName="TaxCatchAll" ma:showField="CatchAllData" ma:web="7cf0d5d1-7964-499c-af15-faef923d0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65F2E0-F3E7-4406-BA9B-24E981669F36}">
  <ds:schemaRefs>
    <ds:schemaRef ds:uri="http://schemas.microsoft.com/office/2006/metadata/properties"/>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7cf0d5d1-7964-499c-af15-faef923d0d5f"/>
    <ds:schemaRef ds:uri="http://schemas.openxmlformats.org/package/2006/metadata/core-properties"/>
    <ds:schemaRef ds:uri="78536850-ad44-49bd-9cb7-6192332badba"/>
    <ds:schemaRef ds:uri="http://purl.org/dc/elements/1.1/"/>
  </ds:schemaRefs>
</ds:datastoreItem>
</file>

<file path=customXml/itemProps2.xml><?xml version="1.0" encoding="utf-8"?>
<ds:datastoreItem xmlns:ds="http://schemas.openxmlformats.org/officeDocument/2006/customXml" ds:itemID="{8A15B8D7-BCB3-4688-8CBC-4604AC4859AB}">
  <ds:schemaRefs>
    <ds:schemaRef ds:uri="http://schemas.microsoft.com/sharepoint/v3/contenttype/forms"/>
  </ds:schemaRefs>
</ds:datastoreItem>
</file>

<file path=customXml/itemProps3.xml><?xml version="1.0" encoding="utf-8"?>
<ds:datastoreItem xmlns:ds="http://schemas.openxmlformats.org/officeDocument/2006/customXml" ds:itemID="{166179EC-FA48-4E54-AEC3-AA3FCF0FF944}">
  <ds:schemaRefs>
    <ds:schemaRef ds:uri="78536850-ad44-49bd-9cb7-6192332badba"/>
    <ds:schemaRef ds:uri="7cf0d5d1-7964-499c-af15-faef923d0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678</Words>
  <Application>Microsoft Office PowerPoint</Application>
  <PresentationFormat>Widescreen</PresentationFormat>
  <Paragraphs>74</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Kantoorthema</vt:lpstr>
      <vt:lpstr>Themales  achteraf betalen </vt:lpstr>
      <vt:lpstr>Wat gaan we deze les doen?</vt:lpstr>
      <vt:lpstr>Voordat we beginnen!</vt:lpstr>
      <vt:lpstr>Woorweb</vt:lpstr>
      <vt:lpstr>Achteraf betalen </vt:lpstr>
      <vt:lpstr>Achteraf betalen </vt:lpstr>
      <vt:lpstr>Achteraf betalen </vt:lpstr>
      <vt:lpstr>Waardeverkenning: Stellingen</vt:lpstr>
      <vt:lpstr>Ik denk altijd na voordat ik iets koop </vt:lpstr>
      <vt:lpstr>Als familie of vrienden geld aan mij vragen, leen ik dat uit </vt:lpstr>
      <vt:lpstr>Achteraf betalen is een    handige manier om te betalen</vt:lpstr>
      <vt:lpstr>Ik vind het niet erg om een lening/schuld aan te gaan wanneer ik iets koop</vt:lpstr>
      <vt:lpstr>Terugblik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Week van het geld</dc:title>
  <dc:creator>Megan Burgstra</dc:creator>
  <cp:lastModifiedBy>Anouk Mooijman</cp:lastModifiedBy>
  <cp:revision>15</cp:revision>
  <dcterms:created xsi:type="dcterms:W3CDTF">2024-03-06T12:29:40Z</dcterms:created>
  <dcterms:modified xsi:type="dcterms:W3CDTF">2024-03-12T15:28:47Z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0x0101002502BB715FDCDA4590E73FC05221BE8E</vt:lpwstr>
  </property>
  <property fmtid="{D5CDD505-2E9C-101B-9397-08002B2CF9AE}" pid="3" name="MediaServiceImageTags">
    <vt:lpwstr/>
  </property>
</Properties>
</file>