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0"/>
  </p:notesMasterIdLst>
  <p:sldIdLst>
    <p:sldId id="289" r:id="rId5"/>
    <p:sldId id="271" r:id="rId6"/>
    <p:sldId id="258" r:id="rId7"/>
    <p:sldId id="304" r:id="rId8"/>
    <p:sldId id="305" r:id="rId9"/>
    <p:sldId id="306" r:id="rId10"/>
    <p:sldId id="307" r:id="rId11"/>
    <p:sldId id="308" r:id="rId12"/>
    <p:sldId id="309" r:id="rId13"/>
    <p:sldId id="310" r:id="rId14"/>
    <p:sldId id="311" r:id="rId15"/>
    <p:sldId id="301" r:id="rId16"/>
    <p:sldId id="296" r:id="rId17"/>
    <p:sldId id="299" r:id="rId18"/>
    <p:sldId id="300" r:id="rId19"/>
    <p:sldId id="302" r:id="rId20"/>
    <p:sldId id="274" r:id="rId21"/>
    <p:sldId id="316" r:id="rId22"/>
    <p:sldId id="317" r:id="rId23"/>
    <p:sldId id="318" r:id="rId24"/>
    <p:sldId id="319" r:id="rId25"/>
    <p:sldId id="320" r:id="rId26"/>
    <p:sldId id="290" r:id="rId27"/>
    <p:sldId id="291" r:id="rId28"/>
    <p:sldId id="321" r:id="rId29"/>
    <p:sldId id="322" r:id="rId30"/>
    <p:sldId id="323" r:id="rId31"/>
    <p:sldId id="324" r:id="rId32"/>
    <p:sldId id="325" r:id="rId33"/>
    <p:sldId id="292" r:id="rId34"/>
    <p:sldId id="293" r:id="rId35"/>
    <p:sldId id="326" r:id="rId36"/>
    <p:sldId id="327" r:id="rId37"/>
    <p:sldId id="328" r:id="rId38"/>
    <p:sldId id="329" r:id="rId39"/>
    <p:sldId id="330" r:id="rId40"/>
    <p:sldId id="294" r:id="rId41"/>
    <p:sldId id="279" r:id="rId42"/>
    <p:sldId id="275" r:id="rId43"/>
    <p:sldId id="313" r:id="rId44"/>
    <p:sldId id="314" r:id="rId45"/>
    <p:sldId id="315" r:id="rId46"/>
    <p:sldId id="284" r:id="rId47"/>
    <p:sldId id="285" r:id="rId48"/>
    <p:sldId id="269" r:id="rId49"/>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2853B21-470E-DD5F-90A7-5E0B75868092}" name="Jeroen van den Born" initials="JvdB" userId="S::jborn@diversion.nl::f200b8a3-9647-4e74-a875-40bbed862f58" providerId="AD"/>
  <p188:author id="{088397C1-B0C2-9DDA-65C2-30DDF0DDCA29}" name="Tara Tas" initials="TT" userId="S::ttas@diversion.nl::8748bbe8-6901-41e3-b430-a125005705a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Belle, D. van (AP Amsterdam)" initials="BDv(A" lastIdx="3" clrIdx="0">
    <p:extLst>
      <p:ext uri="{19B8F6BF-5375-455C-9EA6-DF929625EA0E}">
        <p15:presenceInfo xmlns:p15="http://schemas.microsoft.com/office/powerpoint/2012/main" userId="Belle, D. van (AP Amsterdam)" providerId="None"/>
      </p:ext>
    </p:extLst>
  </p:cmAuthor>
  <p:cmAuthor id="2" name="Omari, W.S.  (AP Amsterdam)" initials="OW(A" lastIdx="5" clrIdx="1">
    <p:extLst>
      <p:ext uri="{19B8F6BF-5375-455C-9EA6-DF929625EA0E}">
        <p15:presenceInfo xmlns:p15="http://schemas.microsoft.com/office/powerpoint/2012/main" userId="Omari, W.S.  (AP Amsterda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3E4A"/>
    <a:srgbClr val="FFD400"/>
    <a:srgbClr val="91CA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981" autoAdjust="0"/>
  </p:normalViewPr>
  <p:slideViewPr>
    <p:cSldViewPr snapToGrid="0">
      <p:cViewPr varScale="1">
        <p:scale>
          <a:sx n="57" d="100"/>
          <a:sy n="57" d="100"/>
        </p:scale>
        <p:origin x="835"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microsoft.com/office/2018/10/relationships/authors" Target="authors.xml"/><Relationship Id="rId8" Type="http://schemas.openxmlformats.org/officeDocument/2006/relationships/slide" Target="slides/slide4.xml"/><Relationship Id="rId51"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FCF1E3-4DDD-4632-B878-BB9C186A1C2A}" type="datetimeFigureOut">
              <a:t>6-2-2025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9BD1BB-AD48-44AB-9039-D7E1BB107170}" type="slidenum">
              <a:t>‹nr.›</a:t>
            </a:fld>
            <a:endParaRPr lang="en-US"/>
          </a:p>
        </p:txBody>
      </p:sp>
    </p:spTree>
    <p:extLst>
      <p:ext uri="{BB962C8B-B14F-4D97-AF65-F5344CB8AC3E}">
        <p14:creationId xmlns:p14="http://schemas.microsoft.com/office/powerpoint/2010/main" val="5833000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effectLst/>
                <a:latin typeface="Calibri" panose="020F0502020204030204" pitchFamily="34" charset="0"/>
                <a:ea typeface="Times New Roman" panose="02020603050405020304" pitchFamily="18" charset="0"/>
              </a:rPr>
              <a:t>Geef een korte introductie over de les: </a:t>
            </a:r>
            <a:r>
              <a:rPr lang="nl-NL" sz="1200" i="1" dirty="0">
                <a:effectLst/>
                <a:latin typeface="Calibri" panose="020F0502020204030204" pitchFamily="34" charset="0"/>
                <a:ea typeface="Times New Roman" panose="02020603050405020304" pitchFamily="18" charset="0"/>
              </a:rPr>
              <a:t>“Wie van jullie heeft een </a:t>
            </a:r>
            <a:r>
              <a:rPr lang="nl-NL" sz="1200" i="1" dirty="0" err="1">
                <a:effectLst/>
                <a:latin typeface="Calibri" panose="020F0502020204030204" pitchFamily="34" charset="0"/>
                <a:ea typeface="Times New Roman" panose="02020603050405020304" pitchFamily="18" charset="0"/>
              </a:rPr>
              <a:t>fatbike</a:t>
            </a:r>
            <a:r>
              <a:rPr lang="nl-NL" sz="1200" i="1" dirty="0">
                <a:effectLst/>
                <a:latin typeface="Calibri" panose="020F0502020204030204" pitchFamily="34" charset="0"/>
                <a:ea typeface="Times New Roman" panose="02020603050405020304" pitchFamily="18" charset="0"/>
              </a:rPr>
              <a:t> of scooter? Jullie zijn niet de enige. Een groot deel van de jongeren in Nederland heeft er namelijk een. Steeds vaker zien we dat de </a:t>
            </a:r>
            <a:r>
              <a:rPr lang="nl-NL" sz="1200" i="1" dirty="0" err="1">
                <a:effectLst/>
                <a:latin typeface="Calibri" panose="020F0502020204030204" pitchFamily="34" charset="0"/>
                <a:ea typeface="Times New Roman" panose="02020603050405020304" pitchFamily="18" charset="0"/>
              </a:rPr>
              <a:t>fatbike</a:t>
            </a:r>
            <a:r>
              <a:rPr lang="nl-NL" sz="1200" i="1" dirty="0">
                <a:effectLst/>
                <a:latin typeface="Calibri" panose="020F0502020204030204" pitchFamily="34" charset="0"/>
                <a:ea typeface="Times New Roman" panose="02020603050405020304" pitchFamily="18" charset="0"/>
              </a:rPr>
              <a:t> opgevoerd wordt, dat jongeren zonder rijbewijs op een scooter stappen of dat er onder invloed van alcohol gereden wordt. </a:t>
            </a:r>
            <a:r>
              <a:rPr lang="nl-NL" sz="1200" i="1" dirty="0">
                <a:solidFill>
                  <a:srgbClr val="000000"/>
                </a:solidFill>
                <a:effectLst/>
                <a:latin typeface="Calibri" panose="020F0502020204030204" pitchFamily="34" charset="0"/>
                <a:ea typeface="Times New Roman" panose="02020603050405020304" pitchFamily="18" charset="0"/>
              </a:rPr>
              <a:t>Dit lijkt misschien soms onschuldig, maar is vaak strafbaar en kan grote gevolgen hebben voor jezelf, jouw omgeving of voor de samenleving. Natuurlijk krijgt niet iedereen hiermee te maken, maar misschien zie je het wel eens in je omgeving of hoor je er wel eens iets over. Hoe ga je daarmee om? Welke verantwoordelijkheid neem je zelf in het verkeer? En zeg je er wat van als vrienden betrokken zijn bij risicovol gedrag in het verkeer? Vandaag gaan we hierover met elkaar in gesprek met behulp van verschillende voorbeelden die je zelf ook zou kunnen tegenkomen.”</a:t>
            </a:r>
            <a:endParaRPr lang="nl-NL" sz="1200" dirty="0">
              <a:effectLst/>
              <a:latin typeface="Times New Roman" panose="02020603050405020304" pitchFamily="18" charset="0"/>
              <a:ea typeface="Times New Roman" panose="02020603050405020304" pitchFamily="18" charset="0"/>
            </a:endParaRPr>
          </a:p>
          <a:p>
            <a:endParaRPr lang="nl-NL" dirty="0"/>
          </a:p>
          <a:p>
            <a:endParaRPr lang="nl-NL" dirty="0"/>
          </a:p>
        </p:txBody>
      </p:sp>
      <p:sp>
        <p:nvSpPr>
          <p:cNvPr id="4" name="Tijdelijke aanduiding voor dianummer 3"/>
          <p:cNvSpPr>
            <a:spLocks noGrp="1"/>
          </p:cNvSpPr>
          <p:nvPr>
            <p:ph type="sldNum" sz="quarter" idx="5"/>
          </p:nvPr>
        </p:nvSpPr>
        <p:spPr/>
        <p:txBody>
          <a:bodyPr/>
          <a:lstStyle/>
          <a:p>
            <a:fld id="{279BD1BB-AD48-44AB-9039-D7E1BB107170}" type="slidenum">
              <a:rPr lang="nl-NL" smtClean="0"/>
              <a:t>1</a:t>
            </a:fld>
            <a:endParaRPr lang="nl-NL"/>
          </a:p>
        </p:txBody>
      </p:sp>
    </p:spTree>
    <p:extLst>
      <p:ext uri="{BB962C8B-B14F-4D97-AF65-F5344CB8AC3E}">
        <p14:creationId xmlns:p14="http://schemas.microsoft.com/office/powerpoint/2010/main" val="1571205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38662F-BB1F-45B4-C9E3-3E1CE19F88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83DB81-8851-5011-A350-96F0DDF8A2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59FB02E-D18B-C388-D688-CE09029CAAD7}"/>
              </a:ext>
            </a:extLst>
          </p:cNvPr>
          <p:cNvSpPr>
            <a:spLocks noGrp="1"/>
          </p:cNvSpPr>
          <p:nvPr>
            <p:ph type="body" idx="1"/>
          </p:nvPr>
        </p:nvSpPr>
        <p:spPr/>
        <p:txBody>
          <a:bodyPr/>
          <a:lstStyle/>
          <a:p>
            <a:pPr fontAlgn="base"/>
            <a:r>
              <a:rPr lang="nl-NL" sz="1100" u="sng" dirty="0">
                <a:effectLst/>
                <a:latin typeface="Calibri" panose="020F0502020204030204" pitchFamily="34" charset="0"/>
                <a:ea typeface="Times New Roman" panose="02020603050405020304" pitchFamily="18" charset="0"/>
              </a:rPr>
              <a:t>Stellingen</a:t>
            </a:r>
            <a:endParaRPr lang="nl-NL" sz="1200" dirty="0">
              <a:effectLst/>
              <a:latin typeface="Times New Roman" panose="02020603050405020304" pitchFamily="18" charset="0"/>
              <a:ea typeface="Times New Roman" panose="02020603050405020304" pitchFamily="18" charset="0"/>
            </a:endParaRPr>
          </a:p>
          <a:p>
            <a:r>
              <a:rPr lang="nl-NL" sz="1100" dirty="0">
                <a:effectLst/>
                <a:latin typeface="Calibri" panose="020F0502020204030204" pitchFamily="34" charset="0"/>
                <a:ea typeface="Times New Roman" panose="02020603050405020304" pitchFamily="18" charset="0"/>
              </a:rPr>
              <a:t> </a:t>
            </a:r>
            <a:endParaRPr lang="nl-NL" sz="1200" dirty="0">
              <a:effectLst/>
              <a:latin typeface="Times New Roman" panose="02020603050405020304" pitchFamily="18" charset="0"/>
              <a:ea typeface="Times New Roman" panose="02020603050405020304" pitchFamily="18" charset="0"/>
            </a:endParaRPr>
          </a:p>
          <a:p>
            <a:pPr marL="0" lvl="0" indent="0">
              <a:lnSpc>
                <a:spcPct val="107000"/>
              </a:lnSpc>
              <a:buFont typeface="+mj-lt"/>
              <a:buNone/>
            </a:pPr>
            <a:r>
              <a:rPr lang="nl-NL" sz="1100" dirty="0">
                <a:effectLst/>
                <a:latin typeface="Calibri" panose="020F0502020204030204" pitchFamily="34" charset="0"/>
                <a:ea typeface="Calibri" panose="020F0502020204030204" pitchFamily="34" charset="0"/>
                <a:cs typeface="Calibri" panose="020F0502020204030204" pitchFamily="34" charset="0"/>
              </a:rPr>
              <a:t>Yousra is een goede vriendin voor Noa.</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07000"/>
              </a:lnSpc>
              <a:spcAft>
                <a:spcPts val="800"/>
              </a:spcAft>
              <a:buFont typeface="+mj-lt"/>
              <a:buAutoNum type="alphaLcPeriod"/>
            </a:pPr>
            <a:r>
              <a:rPr lang="nl-NL" sz="1100" dirty="0">
                <a:effectLst/>
                <a:latin typeface="Calibri" panose="020F0502020204030204" pitchFamily="34" charset="0"/>
                <a:ea typeface="Calibri" panose="020F0502020204030204" pitchFamily="34" charset="0"/>
                <a:cs typeface="Calibri" panose="020F0502020204030204" pitchFamily="34" charset="0"/>
              </a:rPr>
              <a:t>Waarom vind je dat (niet)?</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07000"/>
              </a:lnSpc>
              <a:spcAft>
                <a:spcPts val="800"/>
              </a:spcAft>
              <a:buFont typeface="+mj-lt"/>
              <a:buAutoNum type="alphaLcPeriod"/>
            </a:pPr>
            <a:r>
              <a:rPr lang="nl-NL" sz="1100" dirty="0">
                <a:effectLst/>
                <a:latin typeface="Calibri" panose="020F0502020204030204" pitchFamily="34" charset="0"/>
                <a:ea typeface="Calibri" panose="020F0502020204030204" pitchFamily="34" charset="0"/>
                <a:cs typeface="Calibri" panose="020F0502020204030204" pitchFamily="34" charset="0"/>
              </a:rPr>
              <a:t>Snap je dat Noa twijfelde om in te gaan op het aanbod van Yousra?</a:t>
            </a:r>
            <a:r>
              <a:rPr lang="nl-NL" sz="800" dirty="0">
                <a:effectLst/>
                <a:latin typeface="Calibri" panose="020F0502020204030204" pitchFamily="34" charset="0"/>
                <a:ea typeface="Calibri" panose="020F0502020204030204" pitchFamily="34" charset="0"/>
                <a:cs typeface="Arial" panose="020B0604020202020204" pitchFamily="34" charset="0"/>
              </a:rPr>
              <a:t> </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07000"/>
              </a:lnSpc>
              <a:spcAft>
                <a:spcPts val="800"/>
              </a:spcAft>
              <a:buFont typeface="+mj-lt"/>
              <a:buAutoNum type="alphaLcPeriod"/>
            </a:pPr>
            <a:r>
              <a:rPr lang="nl-NL" sz="1100" dirty="0">
                <a:effectLst/>
                <a:latin typeface="Calibri" panose="020F0502020204030204" pitchFamily="34" charset="0"/>
                <a:ea typeface="Calibri" panose="020F0502020204030204" pitchFamily="34" charset="0"/>
                <a:cs typeface="Calibri" panose="020F0502020204030204" pitchFamily="34" charset="0"/>
              </a:rPr>
              <a:t>Wat zou jij doen in Noa’s situatie?</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914400">
              <a:lnSpc>
                <a:spcPct val="107000"/>
              </a:lnSpc>
            </a:pPr>
            <a:r>
              <a:rPr lang="nl-NL" sz="1100" dirty="0">
                <a:effectLst/>
                <a:latin typeface="Calibri" panose="020F0502020204030204" pitchFamily="34" charset="0"/>
                <a:ea typeface="Calibri" panose="020F0502020204030204" pitchFamily="34" charset="0"/>
                <a:cs typeface="Calibri" panose="020F0502020204030204" pitchFamily="34" charset="0"/>
              </a:rPr>
              <a:t> </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0" lvl="0" indent="0">
              <a:lnSpc>
                <a:spcPct val="107000"/>
              </a:lnSpc>
              <a:spcAft>
                <a:spcPts val="800"/>
              </a:spcAft>
              <a:buFont typeface="+mj-lt"/>
              <a:buNone/>
            </a:pPr>
            <a:r>
              <a:rPr lang="nl-NL" sz="1100" dirty="0">
                <a:effectLst/>
                <a:latin typeface="Calibri" panose="020F0502020204030204" pitchFamily="34" charset="0"/>
                <a:ea typeface="Calibri" panose="020F0502020204030204" pitchFamily="34" charset="0"/>
                <a:cs typeface="Calibri" panose="020F0502020204030204" pitchFamily="34" charset="0"/>
              </a:rPr>
              <a:t>Ik vind het normaal wanneer jongeren rijden zonder rijbewijs.</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07000"/>
              </a:lnSpc>
              <a:spcAft>
                <a:spcPts val="800"/>
              </a:spcAft>
              <a:buFont typeface="+mj-lt"/>
              <a:buAutoNum type="alphaLcPeriod"/>
            </a:pPr>
            <a:r>
              <a:rPr lang="nl-NL" sz="1100" dirty="0">
                <a:effectLst/>
                <a:latin typeface="Calibri" panose="020F0502020204030204" pitchFamily="34" charset="0"/>
                <a:ea typeface="Calibri" panose="020F0502020204030204" pitchFamily="34" charset="0"/>
                <a:cs typeface="Calibri" panose="020F0502020204030204" pitchFamily="34" charset="0"/>
              </a:rPr>
              <a:t>Waarom vind je dat (niet) normaal?</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07000"/>
              </a:lnSpc>
              <a:spcAft>
                <a:spcPts val="800"/>
              </a:spcAft>
              <a:buFont typeface="+mj-lt"/>
              <a:buAutoNum type="alphaLcPeriod"/>
            </a:pPr>
            <a:r>
              <a:rPr lang="nl-NL" sz="1100" dirty="0">
                <a:effectLst/>
                <a:latin typeface="Calibri" panose="020F0502020204030204" pitchFamily="34" charset="0"/>
                <a:ea typeface="Calibri" panose="020F0502020204030204" pitchFamily="34" charset="0"/>
                <a:cs typeface="Calibri" panose="020F0502020204030204" pitchFamily="34" charset="0"/>
              </a:rPr>
              <a:t>Welke risico’s zou het rijden zonder rijbewijs kunnen hebben?</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nl-NL" sz="1100" dirty="0">
                <a:effectLst/>
                <a:latin typeface="Calibri" panose="020F0502020204030204" pitchFamily="34" charset="0"/>
                <a:ea typeface="Calibri" panose="020F0502020204030204" pitchFamily="34" charset="0"/>
                <a:cs typeface="Calibri" panose="020F0502020204030204" pitchFamily="34" charset="0"/>
              </a:rPr>
              <a:t> </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0" lvl="0" indent="0">
              <a:lnSpc>
                <a:spcPct val="107000"/>
              </a:lnSpc>
              <a:spcAft>
                <a:spcPts val="800"/>
              </a:spcAft>
              <a:buFont typeface="+mj-lt"/>
              <a:buNone/>
            </a:pPr>
            <a:r>
              <a:rPr lang="nl-NL" sz="1100" dirty="0">
                <a:effectLst/>
                <a:latin typeface="Calibri" panose="020F0502020204030204" pitchFamily="34" charset="0"/>
                <a:ea typeface="Calibri" panose="020F0502020204030204" pitchFamily="34" charset="0"/>
                <a:cs typeface="Calibri" panose="020F0502020204030204" pitchFamily="34" charset="0"/>
              </a:rPr>
              <a:t>Ik ken veel mensen die rijden zonder rijbewijs.</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07000"/>
              </a:lnSpc>
              <a:spcAft>
                <a:spcPts val="800"/>
              </a:spcAft>
              <a:buFont typeface="+mj-lt"/>
              <a:buAutoNum type="alphaLcPeriod"/>
            </a:pPr>
            <a:r>
              <a:rPr lang="nl-NL" sz="1100" dirty="0">
                <a:effectLst/>
                <a:latin typeface="Calibri" panose="020F0502020204030204" pitchFamily="34" charset="0"/>
                <a:ea typeface="Calibri" panose="020F0502020204030204" pitchFamily="34" charset="0"/>
                <a:cs typeface="Calibri" panose="020F0502020204030204" pitchFamily="34" charset="0"/>
              </a:rPr>
              <a:t>Wil je daar iets over vertellen?</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457200">
              <a:lnSpc>
                <a:spcPct val="107000"/>
              </a:lnSpc>
            </a:pPr>
            <a:r>
              <a:rPr lang="nl-NL" sz="1100" dirty="0">
                <a:effectLst/>
                <a:latin typeface="Calibri" panose="020F0502020204030204" pitchFamily="34" charset="0"/>
                <a:ea typeface="Calibri" panose="020F0502020204030204" pitchFamily="34" charset="0"/>
                <a:cs typeface="Calibri" panose="020F0502020204030204" pitchFamily="34" charset="0"/>
              </a:rPr>
              <a:t> </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0" lvl="0" indent="0">
              <a:lnSpc>
                <a:spcPct val="107000"/>
              </a:lnSpc>
              <a:spcAft>
                <a:spcPts val="800"/>
              </a:spcAft>
              <a:buFont typeface="+mj-lt"/>
              <a:buNone/>
            </a:pPr>
            <a:r>
              <a:rPr lang="nl-NL" sz="1100" dirty="0">
                <a:effectLst/>
                <a:latin typeface="Calibri" panose="020F0502020204030204" pitchFamily="34" charset="0"/>
                <a:ea typeface="Calibri" panose="020F0502020204030204" pitchFamily="34" charset="0"/>
                <a:cs typeface="Calibri" panose="020F0502020204030204" pitchFamily="34" charset="0"/>
              </a:rPr>
              <a:t>Als ik zie dat een klasgenoot rijdt zonder rijbewijs, dan zeg ik daar wat van. </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07000"/>
              </a:lnSpc>
              <a:spcAft>
                <a:spcPts val="800"/>
              </a:spcAft>
              <a:buFont typeface="+mj-lt"/>
              <a:buAutoNum type="alphaLcPeriod"/>
            </a:pPr>
            <a:r>
              <a:rPr lang="nl-NL" sz="1100" dirty="0">
                <a:effectLst/>
                <a:latin typeface="Calibri" panose="020F0502020204030204" pitchFamily="34" charset="0"/>
                <a:ea typeface="Calibri" panose="020F0502020204030204" pitchFamily="34" charset="0"/>
                <a:cs typeface="Calibri" panose="020F0502020204030204" pitchFamily="34" charset="0"/>
              </a:rPr>
              <a:t>Waarom zeg je daar wel/niet iets van?</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07000"/>
              </a:lnSpc>
              <a:spcAft>
                <a:spcPts val="800"/>
              </a:spcAft>
              <a:buFont typeface="+mj-lt"/>
              <a:buAutoNum type="alphaLcPeriod"/>
            </a:pPr>
            <a:r>
              <a:rPr lang="nl-NL" sz="1100" dirty="0">
                <a:effectLst/>
                <a:latin typeface="Calibri" panose="020F0502020204030204" pitchFamily="34" charset="0"/>
                <a:ea typeface="Calibri" panose="020F0502020204030204" pitchFamily="34" charset="0"/>
                <a:cs typeface="Calibri" panose="020F0502020204030204" pitchFamily="34" charset="0"/>
              </a:rPr>
              <a:t>En wat zou je doen als het een vreemde was?</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nl-NL" sz="1100" dirty="0">
                <a:effectLst/>
                <a:latin typeface="Calibri" panose="020F0502020204030204" pitchFamily="34" charset="0"/>
                <a:ea typeface="Calibri" panose="020F0502020204030204" pitchFamily="34" charset="0"/>
                <a:cs typeface="Calibri" panose="020F0502020204030204" pitchFamily="34" charset="0"/>
              </a:rPr>
              <a:t> </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0" lvl="0" indent="0">
              <a:lnSpc>
                <a:spcPct val="107000"/>
              </a:lnSpc>
              <a:spcAft>
                <a:spcPts val="800"/>
              </a:spcAft>
              <a:buFont typeface="+mj-lt"/>
              <a:buNone/>
            </a:pPr>
            <a:r>
              <a:rPr lang="nl-NL" sz="1100" dirty="0">
                <a:effectLst/>
                <a:latin typeface="Calibri" panose="020F0502020204030204" pitchFamily="34" charset="0"/>
                <a:ea typeface="Calibri" panose="020F0502020204030204" pitchFamily="34" charset="0"/>
                <a:cs typeface="Calibri" panose="020F0502020204030204" pitchFamily="34" charset="0"/>
              </a:rPr>
              <a:t>Ik vind een geldboete een passende straf voor rijden zonder rijbewijs.</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07000"/>
              </a:lnSpc>
              <a:spcAft>
                <a:spcPts val="800"/>
              </a:spcAft>
              <a:buFont typeface="+mj-lt"/>
              <a:buAutoNum type="alphaLcPeriod"/>
            </a:pPr>
            <a:r>
              <a:rPr lang="nl-NL" sz="1100" dirty="0">
                <a:effectLst/>
                <a:latin typeface="Calibri" panose="020F0502020204030204" pitchFamily="34" charset="0"/>
                <a:ea typeface="Calibri" panose="020F0502020204030204" pitchFamily="34" charset="0"/>
                <a:cs typeface="Calibri" panose="020F0502020204030204" pitchFamily="34" charset="0"/>
              </a:rPr>
              <a:t>Waarom wel/niet?</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07000"/>
              </a:lnSpc>
              <a:spcAft>
                <a:spcPts val="800"/>
              </a:spcAft>
              <a:buFont typeface="+mj-lt"/>
              <a:buAutoNum type="alphaLcPeriod"/>
            </a:pPr>
            <a:r>
              <a:rPr lang="nl-NL" sz="1100" dirty="0">
                <a:effectLst/>
                <a:latin typeface="Calibri" panose="020F0502020204030204" pitchFamily="34" charset="0"/>
                <a:ea typeface="Calibri" panose="020F0502020204030204" pitchFamily="34" charset="0"/>
                <a:cs typeface="Calibri" panose="020F0502020204030204" pitchFamily="34" charset="0"/>
              </a:rPr>
              <a:t>Zo niet, wat zou dan een passende straf zijn volgens jou?</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07000"/>
              </a:lnSpc>
              <a:spcAft>
                <a:spcPts val="800"/>
              </a:spcAft>
              <a:buFont typeface="+mj-lt"/>
              <a:buAutoNum type="alphaLcPeriod"/>
            </a:pPr>
            <a:r>
              <a:rPr lang="nl-NL" sz="1100" dirty="0">
                <a:effectLst/>
                <a:latin typeface="Calibri" panose="020F0502020204030204" pitchFamily="34" charset="0"/>
                <a:ea typeface="Calibri" panose="020F0502020204030204" pitchFamily="34" charset="0"/>
                <a:cs typeface="Calibri" panose="020F0502020204030204" pitchFamily="34" charset="0"/>
              </a:rPr>
              <a:t>En vind je dat Yousra gestraft moet worden?</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nl-NL" sz="1100" b="1" dirty="0">
                <a:effectLst/>
                <a:latin typeface="Calibri" panose="020F0502020204030204" pitchFamily="34" charset="0"/>
                <a:ea typeface="Calibri" panose="020F0502020204030204" pitchFamily="34" charset="0"/>
                <a:cs typeface="Calibri" panose="020F0502020204030204" pitchFamily="34" charset="0"/>
              </a:rPr>
              <a:t> </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6B07A62E-B8AF-14B5-5AE9-B264180112AD}"/>
              </a:ext>
            </a:extLst>
          </p:cNvPr>
          <p:cNvSpPr>
            <a:spLocks noGrp="1"/>
          </p:cNvSpPr>
          <p:nvPr>
            <p:ph type="sldNum" sz="quarter" idx="5"/>
          </p:nvPr>
        </p:nvSpPr>
        <p:spPr/>
        <p:txBody>
          <a:bodyPr/>
          <a:lstStyle/>
          <a:p>
            <a:fld id="{279BD1BB-AD48-44AB-9039-D7E1BB107170}" type="slidenum">
              <a:t>19</a:t>
            </a:fld>
            <a:endParaRPr lang="en-US"/>
          </a:p>
        </p:txBody>
      </p:sp>
    </p:spTree>
    <p:extLst>
      <p:ext uri="{BB962C8B-B14F-4D97-AF65-F5344CB8AC3E}">
        <p14:creationId xmlns:p14="http://schemas.microsoft.com/office/powerpoint/2010/main" val="5727168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6C92B5-AF71-1C5E-7308-5A5F1CF83D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226C15-6169-C792-52D1-4E7D5F1408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5AA116-9E40-E157-D776-E5761B61C47A}"/>
              </a:ext>
            </a:extLst>
          </p:cNvPr>
          <p:cNvSpPr>
            <a:spLocks noGrp="1"/>
          </p:cNvSpPr>
          <p:nvPr>
            <p:ph type="body" idx="1"/>
          </p:nvPr>
        </p:nvSpPr>
        <p:spPr/>
        <p:txBody>
          <a:bodyPr/>
          <a:lstStyle/>
          <a:p>
            <a:pPr fontAlgn="base"/>
            <a:r>
              <a:rPr lang="nl-NL" sz="1100" u="sng" dirty="0">
                <a:effectLst/>
                <a:latin typeface="Calibri" panose="020F0502020204030204" pitchFamily="34" charset="0"/>
                <a:ea typeface="Times New Roman" panose="02020603050405020304" pitchFamily="18" charset="0"/>
              </a:rPr>
              <a:t>Stellingen</a:t>
            </a:r>
            <a:endParaRPr lang="nl-NL" sz="1200" dirty="0">
              <a:effectLst/>
              <a:latin typeface="Times New Roman" panose="02020603050405020304" pitchFamily="18" charset="0"/>
              <a:ea typeface="Times New Roman" panose="02020603050405020304" pitchFamily="18" charset="0"/>
            </a:endParaRPr>
          </a:p>
          <a:p>
            <a:r>
              <a:rPr lang="nl-NL" sz="1100" dirty="0">
                <a:effectLst/>
                <a:latin typeface="Calibri" panose="020F0502020204030204" pitchFamily="34" charset="0"/>
                <a:ea typeface="Times New Roman" panose="02020603050405020304" pitchFamily="18" charset="0"/>
              </a:rPr>
              <a:t> </a:t>
            </a:r>
            <a:endParaRPr lang="nl-NL" sz="1200" dirty="0">
              <a:effectLst/>
              <a:latin typeface="Times New Roman" panose="02020603050405020304" pitchFamily="18" charset="0"/>
              <a:ea typeface="Times New Roman" panose="02020603050405020304" pitchFamily="18" charset="0"/>
            </a:endParaRPr>
          </a:p>
          <a:p>
            <a:pPr marL="0" lvl="0" indent="0">
              <a:lnSpc>
                <a:spcPct val="107000"/>
              </a:lnSpc>
              <a:buFont typeface="+mj-lt"/>
              <a:buNone/>
            </a:pPr>
            <a:r>
              <a:rPr lang="nl-NL" sz="1100" dirty="0">
                <a:effectLst/>
                <a:latin typeface="Calibri" panose="020F0502020204030204" pitchFamily="34" charset="0"/>
                <a:ea typeface="Calibri" panose="020F0502020204030204" pitchFamily="34" charset="0"/>
                <a:cs typeface="Calibri" panose="020F0502020204030204" pitchFamily="34" charset="0"/>
              </a:rPr>
              <a:t>Yousra is een goede vriendin voor Noa.</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07000"/>
              </a:lnSpc>
              <a:spcAft>
                <a:spcPts val="800"/>
              </a:spcAft>
              <a:buFont typeface="+mj-lt"/>
              <a:buAutoNum type="alphaLcPeriod"/>
            </a:pPr>
            <a:r>
              <a:rPr lang="nl-NL" sz="1100" dirty="0">
                <a:effectLst/>
                <a:latin typeface="Calibri" panose="020F0502020204030204" pitchFamily="34" charset="0"/>
                <a:ea typeface="Calibri" panose="020F0502020204030204" pitchFamily="34" charset="0"/>
                <a:cs typeface="Calibri" panose="020F0502020204030204" pitchFamily="34" charset="0"/>
              </a:rPr>
              <a:t>Waarom vind je dat (niet)?</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07000"/>
              </a:lnSpc>
              <a:spcAft>
                <a:spcPts val="800"/>
              </a:spcAft>
              <a:buFont typeface="+mj-lt"/>
              <a:buAutoNum type="alphaLcPeriod"/>
            </a:pPr>
            <a:r>
              <a:rPr lang="nl-NL" sz="1100" dirty="0">
                <a:effectLst/>
                <a:latin typeface="Calibri" panose="020F0502020204030204" pitchFamily="34" charset="0"/>
                <a:ea typeface="Calibri" panose="020F0502020204030204" pitchFamily="34" charset="0"/>
                <a:cs typeface="Calibri" panose="020F0502020204030204" pitchFamily="34" charset="0"/>
              </a:rPr>
              <a:t>Snap je dat Noa twijfelde om in te gaan op het aanbod van Yousra?</a:t>
            </a:r>
            <a:r>
              <a:rPr lang="nl-NL" sz="800" dirty="0">
                <a:effectLst/>
                <a:latin typeface="Calibri" panose="020F0502020204030204" pitchFamily="34" charset="0"/>
                <a:ea typeface="Calibri" panose="020F0502020204030204" pitchFamily="34" charset="0"/>
                <a:cs typeface="Arial" panose="020B0604020202020204" pitchFamily="34" charset="0"/>
              </a:rPr>
              <a:t> </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07000"/>
              </a:lnSpc>
              <a:spcAft>
                <a:spcPts val="800"/>
              </a:spcAft>
              <a:buFont typeface="+mj-lt"/>
              <a:buAutoNum type="alphaLcPeriod"/>
            </a:pPr>
            <a:r>
              <a:rPr lang="nl-NL" sz="1100" dirty="0">
                <a:effectLst/>
                <a:latin typeface="Calibri" panose="020F0502020204030204" pitchFamily="34" charset="0"/>
                <a:ea typeface="Calibri" panose="020F0502020204030204" pitchFamily="34" charset="0"/>
                <a:cs typeface="Calibri" panose="020F0502020204030204" pitchFamily="34" charset="0"/>
              </a:rPr>
              <a:t>Wat zou jij doen in Noa’s situatie?</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914400">
              <a:lnSpc>
                <a:spcPct val="107000"/>
              </a:lnSpc>
            </a:pPr>
            <a:r>
              <a:rPr lang="nl-NL" sz="1100" dirty="0">
                <a:effectLst/>
                <a:latin typeface="Calibri" panose="020F0502020204030204" pitchFamily="34" charset="0"/>
                <a:ea typeface="Calibri" panose="020F0502020204030204" pitchFamily="34" charset="0"/>
                <a:cs typeface="Calibri" panose="020F0502020204030204" pitchFamily="34" charset="0"/>
              </a:rPr>
              <a:t> </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0" lvl="0" indent="0">
              <a:lnSpc>
                <a:spcPct val="107000"/>
              </a:lnSpc>
              <a:spcAft>
                <a:spcPts val="800"/>
              </a:spcAft>
              <a:buFont typeface="+mj-lt"/>
              <a:buNone/>
            </a:pPr>
            <a:r>
              <a:rPr lang="nl-NL" sz="1100" dirty="0">
                <a:effectLst/>
                <a:latin typeface="Calibri" panose="020F0502020204030204" pitchFamily="34" charset="0"/>
                <a:ea typeface="Calibri" panose="020F0502020204030204" pitchFamily="34" charset="0"/>
                <a:cs typeface="Calibri" panose="020F0502020204030204" pitchFamily="34" charset="0"/>
              </a:rPr>
              <a:t>Ik vind het normaal wanneer jongeren rijden zonder rijbewijs.</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07000"/>
              </a:lnSpc>
              <a:spcAft>
                <a:spcPts val="800"/>
              </a:spcAft>
              <a:buFont typeface="+mj-lt"/>
              <a:buAutoNum type="alphaLcPeriod"/>
            </a:pPr>
            <a:r>
              <a:rPr lang="nl-NL" sz="1100" dirty="0">
                <a:effectLst/>
                <a:latin typeface="Calibri" panose="020F0502020204030204" pitchFamily="34" charset="0"/>
                <a:ea typeface="Calibri" panose="020F0502020204030204" pitchFamily="34" charset="0"/>
                <a:cs typeface="Calibri" panose="020F0502020204030204" pitchFamily="34" charset="0"/>
              </a:rPr>
              <a:t>Waarom vind je dat (niet) normaal?</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07000"/>
              </a:lnSpc>
              <a:spcAft>
                <a:spcPts val="800"/>
              </a:spcAft>
              <a:buFont typeface="+mj-lt"/>
              <a:buAutoNum type="alphaLcPeriod"/>
            </a:pPr>
            <a:r>
              <a:rPr lang="nl-NL" sz="1100" dirty="0">
                <a:effectLst/>
                <a:latin typeface="Calibri" panose="020F0502020204030204" pitchFamily="34" charset="0"/>
                <a:ea typeface="Calibri" panose="020F0502020204030204" pitchFamily="34" charset="0"/>
                <a:cs typeface="Calibri" panose="020F0502020204030204" pitchFamily="34" charset="0"/>
              </a:rPr>
              <a:t>Welke risico’s zou het rijden zonder rijbewijs kunnen hebben?</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nl-NL" sz="1100" dirty="0">
                <a:effectLst/>
                <a:latin typeface="Calibri" panose="020F0502020204030204" pitchFamily="34" charset="0"/>
                <a:ea typeface="Calibri" panose="020F0502020204030204" pitchFamily="34" charset="0"/>
                <a:cs typeface="Calibri" panose="020F0502020204030204" pitchFamily="34" charset="0"/>
              </a:rPr>
              <a:t> </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0" lvl="0" indent="0">
              <a:lnSpc>
                <a:spcPct val="107000"/>
              </a:lnSpc>
              <a:spcAft>
                <a:spcPts val="800"/>
              </a:spcAft>
              <a:buFont typeface="+mj-lt"/>
              <a:buNone/>
            </a:pPr>
            <a:r>
              <a:rPr lang="nl-NL" sz="1100" dirty="0">
                <a:effectLst/>
                <a:latin typeface="Calibri" panose="020F0502020204030204" pitchFamily="34" charset="0"/>
                <a:ea typeface="Calibri" panose="020F0502020204030204" pitchFamily="34" charset="0"/>
                <a:cs typeface="Calibri" panose="020F0502020204030204" pitchFamily="34" charset="0"/>
              </a:rPr>
              <a:t>Ik ken veel mensen die rijden zonder rijbewijs.</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07000"/>
              </a:lnSpc>
              <a:spcAft>
                <a:spcPts val="800"/>
              </a:spcAft>
              <a:buFont typeface="+mj-lt"/>
              <a:buAutoNum type="alphaLcPeriod"/>
            </a:pPr>
            <a:r>
              <a:rPr lang="nl-NL" sz="1100" dirty="0">
                <a:effectLst/>
                <a:latin typeface="Calibri" panose="020F0502020204030204" pitchFamily="34" charset="0"/>
                <a:ea typeface="Calibri" panose="020F0502020204030204" pitchFamily="34" charset="0"/>
                <a:cs typeface="Calibri" panose="020F0502020204030204" pitchFamily="34" charset="0"/>
              </a:rPr>
              <a:t>Wil je daar iets over vertellen?</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457200">
              <a:lnSpc>
                <a:spcPct val="107000"/>
              </a:lnSpc>
            </a:pPr>
            <a:r>
              <a:rPr lang="nl-NL" sz="1100" dirty="0">
                <a:effectLst/>
                <a:latin typeface="Calibri" panose="020F0502020204030204" pitchFamily="34" charset="0"/>
                <a:ea typeface="Calibri" panose="020F0502020204030204" pitchFamily="34" charset="0"/>
                <a:cs typeface="Calibri" panose="020F0502020204030204" pitchFamily="34" charset="0"/>
              </a:rPr>
              <a:t> </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0" lvl="0" indent="0">
              <a:lnSpc>
                <a:spcPct val="107000"/>
              </a:lnSpc>
              <a:spcAft>
                <a:spcPts val="800"/>
              </a:spcAft>
              <a:buFont typeface="+mj-lt"/>
              <a:buNone/>
            </a:pPr>
            <a:r>
              <a:rPr lang="nl-NL" sz="1100" dirty="0">
                <a:effectLst/>
                <a:latin typeface="Calibri" panose="020F0502020204030204" pitchFamily="34" charset="0"/>
                <a:ea typeface="Calibri" panose="020F0502020204030204" pitchFamily="34" charset="0"/>
                <a:cs typeface="Calibri" panose="020F0502020204030204" pitchFamily="34" charset="0"/>
              </a:rPr>
              <a:t>Als ik zie dat een klasgenoot rijdt zonder rijbewijs, dan zeg ik daar wat van. </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07000"/>
              </a:lnSpc>
              <a:spcAft>
                <a:spcPts val="800"/>
              </a:spcAft>
              <a:buFont typeface="+mj-lt"/>
              <a:buAutoNum type="alphaLcPeriod"/>
            </a:pPr>
            <a:r>
              <a:rPr lang="nl-NL" sz="1100" dirty="0">
                <a:effectLst/>
                <a:latin typeface="Calibri" panose="020F0502020204030204" pitchFamily="34" charset="0"/>
                <a:ea typeface="Calibri" panose="020F0502020204030204" pitchFamily="34" charset="0"/>
                <a:cs typeface="Calibri" panose="020F0502020204030204" pitchFamily="34" charset="0"/>
              </a:rPr>
              <a:t>Waarom zeg je daar wel/niet iets van?</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07000"/>
              </a:lnSpc>
              <a:spcAft>
                <a:spcPts val="800"/>
              </a:spcAft>
              <a:buFont typeface="+mj-lt"/>
              <a:buAutoNum type="alphaLcPeriod"/>
            </a:pPr>
            <a:r>
              <a:rPr lang="nl-NL" sz="1100" dirty="0">
                <a:effectLst/>
                <a:latin typeface="Calibri" panose="020F0502020204030204" pitchFamily="34" charset="0"/>
                <a:ea typeface="Calibri" panose="020F0502020204030204" pitchFamily="34" charset="0"/>
                <a:cs typeface="Calibri" panose="020F0502020204030204" pitchFamily="34" charset="0"/>
              </a:rPr>
              <a:t>En wat zou je doen als het een vreemde was?</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nl-NL" sz="1100" dirty="0">
                <a:effectLst/>
                <a:latin typeface="Calibri" panose="020F0502020204030204" pitchFamily="34" charset="0"/>
                <a:ea typeface="Calibri" panose="020F0502020204030204" pitchFamily="34" charset="0"/>
                <a:cs typeface="Calibri" panose="020F0502020204030204" pitchFamily="34" charset="0"/>
              </a:rPr>
              <a:t> </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0" lvl="0" indent="0">
              <a:lnSpc>
                <a:spcPct val="107000"/>
              </a:lnSpc>
              <a:spcAft>
                <a:spcPts val="800"/>
              </a:spcAft>
              <a:buFont typeface="+mj-lt"/>
              <a:buNone/>
            </a:pPr>
            <a:r>
              <a:rPr lang="nl-NL" sz="1100" dirty="0">
                <a:effectLst/>
                <a:latin typeface="Calibri" panose="020F0502020204030204" pitchFamily="34" charset="0"/>
                <a:ea typeface="Calibri" panose="020F0502020204030204" pitchFamily="34" charset="0"/>
                <a:cs typeface="Calibri" panose="020F0502020204030204" pitchFamily="34" charset="0"/>
              </a:rPr>
              <a:t>Ik vind een geldboete een passende straf voor rijden zonder rijbewijs.</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07000"/>
              </a:lnSpc>
              <a:spcAft>
                <a:spcPts val="800"/>
              </a:spcAft>
              <a:buFont typeface="+mj-lt"/>
              <a:buAutoNum type="alphaLcPeriod"/>
            </a:pPr>
            <a:r>
              <a:rPr lang="nl-NL" sz="1100" dirty="0">
                <a:effectLst/>
                <a:latin typeface="Calibri" panose="020F0502020204030204" pitchFamily="34" charset="0"/>
                <a:ea typeface="Calibri" panose="020F0502020204030204" pitchFamily="34" charset="0"/>
                <a:cs typeface="Calibri" panose="020F0502020204030204" pitchFamily="34" charset="0"/>
              </a:rPr>
              <a:t>Waarom wel/niet?</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07000"/>
              </a:lnSpc>
              <a:spcAft>
                <a:spcPts val="800"/>
              </a:spcAft>
              <a:buFont typeface="+mj-lt"/>
              <a:buAutoNum type="alphaLcPeriod"/>
            </a:pPr>
            <a:r>
              <a:rPr lang="nl-NL" sz="1100" dirty="0">
                <a:effectLst/>
                <a:latin typeface="Calibri" panose="020F0502020204030204" pitchFamily="34" charset="0"/>
                <a:ea typeface="Calibri" panose="020F0502020204030204" pitchFamily="34" charset="0"/>
                <a:cs typeface="Calibri" panose="020F0502020204030204" pitchFamily="34" charset="0"/>
              </a:rPr>
              <a:t>Zo niet, wat zou dan een passende straf zijn volgens jou?</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07000"/>
              </a:lnSpc>
              <a:spcAft>
                <a:spcPts val="800"/>
              </a:spcAft>
              <a:buFont typeface="+mj-lt"/>
              <a:buAutoNum type="alphaLcPeriod"/>
            </a:pPr>
            <a:r>
              <a:rPr lang="nl-NL" sz="1100" dirty="0">
                <a:effectLst/>
                <a:latin typeface="Calibri" panose="020F0502020204030204" pitchFamily="34" charset="0"/>
                <a:ea typeface="Calibri" panose="020F0502020204030204" pitchFamily="34" charset="0"/>
                <a:cs typeface="Calibri" panose="020F0502020204030204" pitchFamily="34" charset="0"/>
              </a:rPr>
              <a:t>En vind je dat Yousra gestraft moet worden?</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nl-NL" sz="1100" b="1" dirty="0">
                <a:effectLst/>
                <a:latin typeface="Calibri" panose="020F0502020204030204" pitchFamily="34" charset="0"/>
                <a:ea typeface="Calibri" panose="020F0502020204030204" pitchFamily="34" charset="0"/>
                <a:cs typeface="Calibri" panose="020F0502020204030204" pitchFamily="34" charset="0"/>
              </a:rPr>
              <a:t> </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4407BD41-2B9E-D238-ADB3-922C68BDAED9}"/>
              </a:ext>
            </a:extLst>
          </p:cNvPr>
          <p:cNvSpPr>
            <a:spLocks noGrp="1"/>
          </p:cNvSpPr>
          <p:nvPr>
            <p:ph type="sldNum" sz="quarter" idx="5"/>
          </p:nvPr>
        </p:nvSpPr>
        <p:spPr/>
        <p:txBody>
          <a:bodyPr/>
          <a:lstStyle/>
          <a:p>
            <a:fld id="{279BD1BB-AD48-44AB-9039-D7E1BB107170}" type="slidenum">
              <a:t>20</a:t>
            </a:fld>
            <a:endParaRPr lang="en-US"/>
          </a:p>
        </p:txBody>
      </p:sp>
    </p:spTree>
    <p:extLst>
      <p:ext uri="{BB962C8B-B14F-4D97-AF65-F5344CB8AC3E}">
        <p14:creationId xmlns:p14="http://schemas.microsoft.com/office/powerpoint/2010/main" val="30058561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B2D900-C6F0-B7DC-0414-ED749F6F04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408293-CB3B-E3C5-5BC4-C0E64DCB10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D31D29-EC07-D3D3-676E-5AD9D64A5164}"/>
              </a:ext>
            </a:extLst>
          </p:cNvPr>
          <p:cNvSpPr>
            <a:spLocks noGrp="1"/>
          </p:cNvSpPr>
          <p:nvPr>
            <p:ph type="body" idx="1"/>
          </p:nvPr>
        </p:nvSpPr>
        <p:spPr/>
        <p:txBody>
          <a:bodyPr/>
          <a:lstStyle/>
          <a:p>
            <a:pPr fontAlgn="base"/>
            <a:r>
              <a:rPr lang="nl-NL" sz="1100" u="sng" dirty="0">
                <a:effectLst/>
                <a:latin typeface="Calibri" panose="020F0502020204030204" pitchFamily="34" charset="0"/>
                <a:ea typeface="Times New Roman" panose="02020603050405020304" pitchFamily="18" charset="0"/>
              </a:rPr>
              <a:t>Stellingen</a:t>
            </a:r>
            <a:endParaRPr lang="nl-NL" sz="1200" dirty="0">
              <a:effectLst/>
              <a:latin typeface="Times New Roman" panose="02020603050405020304" pitchFamily="18" charset="0"/>
              <a:ea typeface="Times New Roman" panose="02020603050405020304" pitchFamily="18" charset="0"/>
            </a:endParaRPr>
          </a:p>
          <a:p>
            <a:r>
              <a:rPr lang="nl-NL" sz="1100" dirty="0">
                <a:effectLst/>
                <a:latin typeface="Calibri" panose="020F0502020204030204" pitchFamily="34" charset="0"/>
                <a:ea typeface="Times New Roman" panose="02020603050405020304" pitchFamily="18" charset="0"/>
              </a:rPr>
              <a:t> </a:t>
            </a:r>
            <a:endParaRPr lang="nl-NL" sz="1200" dirty="0">
              <a:effectLst/>
              <a:latin typeface="Times New Roman" panose="02020603050405020304" pitchFamily="18" charset="0"/>
              <a:ea typeface="Times New Roman" panose="02020603050405020304" pitchFamily="18" charset="0"/>
            </a:endParaRPr>
          </a:p>
          <a:p>
            <a:pPr marL="0" lvl="0" indent="0">
              <a:lnSpc>
                <a:spcPct val="107000"/>
              </a:lnSpc>
              <a:buFont typeface="+mj-lt"/>
              <a:buNone/>
            </a:pPr>
            <a:r>
              <a:rPr lang="nl-NL" sz="1100" dirty="0">
                <a:effectLst/>
                <a:latin typeface="Calibri" panose="020F0502020204030204" pitchFamily="34" charset="0"/>
                <a:ea typeface="Calibri" panose="020F0502020204030204" pitchFamily="34" charset="0"/>
                <a:cs typeface="Calibri" panose="020F0502020204030204" pitchFamily="34" charset="0"/>
              </a:rPr>
              <a:t>Yousra is een goede vriendin voor Noa.</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07000"/>
              </a:lnSpc>
              <a:spcAft>
                <a:spcPts val="800"/>
              </a:spcAft>
              <a:buFont typeface="+mj-lt"/>
              <a:buAutoNum type="alphaLcPeriod"/>
            </a:pPr>
            <a:r>
              <a:rPr lang="nl-NL" sz="1100" dirty="0">
                <a:effectLst/>
                <a:latin typeface="Calibri" panose="020F0502020204030204" pitchFamily="34" charset="0"/>
                <a:ea typeface="Calibri" panose="020F0502020204030204" pitchFamily="34" charset="0"/>
                <a:cs typeface="Calibri" panose="020F0502020204030204" pitchFamily="34" charset="0"/>
              </a:rPr>
              <a:t>Waarom vind je dat (niet)?</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07000"/>
              </a:lnSpc>
              <a:spcAft>
                <a:spcPts val="800"/>
              </a:spcAft>
              <a:buFont typeface="+mj-lt"/>
              <a:buAutoNum type="alphaLcPeriod"/>
            </a:pPr>
            <a:r>
              <a:rPr lang="nl-NL" sz="1100" dirty="0">
                <a:effectLst/>
                <a:latin typeface="Calibri" panose="020F0502020204030204" pitchFamily="34" charset="0"/>
                <a:ea typeface="Calibri" panose="020F0502020204030204" pitchFamily="34" charset="0"/>
                <a:cs typeface="Calibri" panose="020F0502020204030204" pitchFamily="34" charset="0"/>
              </a:rPr>
              <a:t>Snap je dat Noa twijfelde om in te gaan op het aanbod van Yousra?</a:t>
            </a:r>
            <a:r>
              <a:rPr lang="nl-NL" sz="800" dirty="0">
                <a:effectLst/>
                <a:latin typeface="Calibri" panose="020F0502020204030204" pitchFamily="34" charset="0"/>
                <a:ea typeface="Calibri" panose="020F0502020204030204" pitchFamily="34" charset="0"/>
                <a:cs typeface="Arial" panose="020B0604020202020204" pitchFamily="34" charset="0"/>
              </a:rPr>
              <a:t> </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07000"/>
              </a:lnSpc>
              <a:spcAft>
                <a:spcPts val="800"/>
              </a:spcAft>
              <a:buFont typeface="+mj-lt"/>
              <a:buAutoNum type="alphaLcPeriod"/>
            </a:pPr>
            <a:r>
              <a:rPr lang="nl-NL" sz="1100" dirty="0">
                <a:effectLst/>
                <a:latin typeface="Calibri" panose="020F0502020204030204" pitchFamily="34" charset="0"/>
                <a:ea typeface="Calibri" panose="020F0502020204030204" pitchFamily="34" charset="0"/>
                <a:cs typeface="Calibri" panose="020F0502020204030204" pitchFamily="34" charset="0"/>
              </a:rPr>
              <a:t>Wat zou jij doen in Noa’s situatie?</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914400">
              <a:lnSpc>
                <a:spcPct val="107000"/>
              </a:lnSpc>
            </a:pPr>
            <a:r>
              <a:rPr lang="nl-NL" sz="1100" dirty="0">
                <a:effectLst/>
                <a:latin typeface="Calibri" panose="020F0502020204030204" pitchFamily="34" charset="0"/>
                <a:ea typeface="Calibri" panose="020F0502020204030204" pitchFamily="34" charset="0"/>
                <a:cs typeface="Calibri" panose="020F0502020204030204" pitchFamily="34" charset="0"/>
              </a:rPr>
              <a:t> </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0" lvl="0" indent="0">
              <a:lnSpc>
                <a:spcPct val="107000"/>
              </a:lnSpc>
              <a:spcAft>
                <a:spcPts val="800"/>
              </a:spcAft>
              <a:buFont typeface="+mj-lt"/>
              <a:buNone/>
            </a:pPr>
            <a:r>
              <a:rPr lang="nl-NL" sz="1100" dirty="0">
                <a:effectLst/>
                <a:latin typeface="Calibri" panose="020F0502020204030204" pitchFamily="34" charset="0"/>
                <a:ea typeface="Calibri" panose="020F0502020204030204" pitchFamily="34" charset="0"/>
                <a:cs typeface="Calibri" panose="020F0502020204030204" pitchFamily="34" charset="0"/>
              </a:rPr>
              <a:t>Ik vind het normaal wanneer jongeren rijden zonder rijbewijs.</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07000"/>
              </a:lnSpc>
              <a:spcAft>
                <a:spcPts val="800"/>
              </a:spcAft>
              <a:buFont typeface="+mj-lt"/>
              <a:buAutoNum type="alphaLcPeriod"/>
            </a:pPr>
            <a:r>
              <a:rPr lang="nl-NL" sz="1100" dirty="0">
                <a:effectLst/>
                <a:latin typeface="Calibri" panose="020F0502020204030204" pitchFamily="34" charset="0"/>
                <a:ea typeface="Calibri" panose="020F0502020204030204" pitchFamily="34" charset="0"/>
                <a:cs typeface="Calibri" panose="020F0502020204030204" pitchFamily="34" charset="0"/>
              </a:rPr>
              <a:t>Waarom vind je dat (niet) normaal?</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07000"/>
              </a:lnSpc>
              <a:spcAft>
                <a:spcPts val="800"/>
              </a:spcAft>
              <a:buFont typeface="+mj-lt"/>
              <a:buAutoNum type="alphaLcPeriod"/>
            </a:pPr>
            <a:r>
              <a:rPr lang="nl-NL" sz="1100" dirty="0">
                <a:effectLst/>
                <a:latin typeface="Calibri" panose="020F0502020204030204" pitchFamily="34" charset="0"/>
                <a:ea typeface="Calibri" panose="020F0502020204030204" pitchFamily="34" charset="0"/>
                <a:cs typeface="Calibri" panose="020F0502020204030204" pitchFamily="34" charset="0"/>
              </a:rPr>
              <a:t>Welke risico’s zou het rijden zonder rijbewijs kunnen hebben?</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nl-NL" sz="1100" dirty="0">
                <a:effectLst/>
                <a:latin typeface="Calibri" panose="020F0502020204030204" pitchFamily="34" charset="0"/>
                <a:ea typeface="Calibri" panose="020F0502020204030204" pitchFamily="34" charset="0"/>
                <a:cs typeface="Calibri" panose="020F0502020204030204" pitchFamily="34" charset="0"/>
              </a:rPr>
              <a:t> </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0" lvl="0" indent="0">
              <a:lnSpc>
                <a:spcPct val="107000"/>
              </a:lnSpc>
              <a:spcAft>
                <a:spcPts val="800"/>
              </a:spcAft>
              <a:buFont typeface="+mj-lt"/>
              <a:buNone/>
            </a:pPr>
            <a:r>
              <a:rPr lang="nl-NL" sz="1100" dirty="0">
                <a:effectLst/>
                <a:latin typeface="Calibri" panose="020F0502020204030204" pitchFamily="34" charset="0"/>
                <a:ea typeface="Calibri" panose="020F0502020204030204" pitchFamily="34" charset="0"/>
                <a:cs typeface="Calibri" panose="020F0502020204030204" pitchFamily="34" charset="0"/>
              </a:rPr>
              <a:t>Ik ken veel mensen die rijden zonder rijbewijs.</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07000"/>
              </a:lnSpc>
              <a:spcAft>
                <a:spcPts val="800"/>
              </a:spcAft>
              <a:buFont typeface="+mj-lt"/>
              <a:buAutoNum type="alphaLcPeriod"/>
            </a:pPr>
            <a:r>
              <a:rPr lang="nl-NL" sz="1100" dirty="0">
                <a:effectLst/>
                <a:latin typeface="Calibri" panose="020F0502020204030204" pitchFamily="34" charset="0"/>
                <a:ea typeface="Calibri" panose="020F0502020204030204" pitchFamily="34" charset="0"/>
                <a:cs typeface="Calibri" panose="020F0502020204030204" pitchFamily="34" charset="0"/>
              </a:rPr>
              <a:t>Wil je daar iets over vertellen?</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457200">
              <a:lnSpc>
                <a:spcPct val="107000"/>
              </a:lnSpc>
            </a:pPr>
            <a:r>
              <a:rPr lang="nl-NL" sz="1100" dirty="0">
                <a:effectLst/>
                <a:latin typeface="Calibri" panose="020F0502020204030204" pitchFamily="34" charset="0"/>
                <a:ea typeface="Calibri" panose="020F0502020204030204" pitchFamily="34" charset="0"/>
                <a:cs typeface="Calibri" panose="020F0502020204030204" pitchFamily="34" charset="0"/>
              </a:rPr>
              <a:t> </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0" lvl="0" indent="0">
              <a:lnSpc>
                <a:spcPct val="107000"/>
              </a:lnSpc>
              <a:spcAft>
                <a:spcPts val="800"/>
              </a:spcAft>
              <a:buFont typeface="+mj-lt"/>
              <a:buNone/>
            </a:pPr>
            <a:r>
              <a:rPr lang="nl-NL" sz="1100" dirty="0">
                <a:effectLst/>
                <a:latin typeface="Calibri" panose="020F0502020204030204" pitchFamily="34" charset="0"/>
                <a:ea typeface="Calibri" panose="020F0502020204030204" pitchFamily="34" charset="0"/>
                <a:cs typeface="Calibri" panose="020F0502020204030204" pitchFamily="34" charset="0"/>
              </a:rPr>
              <a:t>Als ik zie dat een klasgenoot rijdt zonder rijbewijs, dan zeg ik daar wat van. </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07000"/>
              </a:lnSpc>
              <a:spcAft>
                <a:spcPts val="800"/>
              </a:spcAft>
              <a:buFont typeface="+mj-lt"/>
              <a:buAutoNum type="alphaLcPeriod"/>
            </a:pPr>
            <a:r>
              <a:rPr lang="nl-NL" sz="1100" dirty="0">
                <a:effectLst/>
                <a:latin typeface="Calibri" panose="020F0502020204030204" pitchFamily="34" charset="0"/>
                <a:ea typeface="Calibri" panose="020F0502020204030204" pitchFamily="34" charset="0"/>
                <a:cs typeface="Calibri" panose="020F0502020204030204" pitchFamily="34" charset="0"/>
              </a:rPr>
              <a:t>Waarom zeg je daar wel/niet iets van?</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07000"/>
              </a:lnSpc>
              <a:spcAft>
                <a:spcPts val="800"/>
              </a:spcAft>
              <a:buFont typeface="+mj-lt"/>
              <a:buAutoNum type="alphaLcPeriod"/>
            </a:pPr>
            <a:r>
              <a:rPr lang="nl-NL" sz="1100" dirty="0">
                <a:effectLst/>
                <a:latin typeface="Calibri" panose="020F0502020204030204" pitchFamily="34" charset="0"/>
                <a:ea typeface="Calibri" panose="020F0502020204030204" pitchFamily="34" charset="0"/>
                <a:cs typeface="Calibri" panose="020F0502020204030204" pitchFamily="34" charset="0"/>
              </a:rPr>
              <a:t>En wat zou je doen als het een vreemde was?</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nl-NL" sz="1100" dirty="0">
                <a:effectLst/>
                <a:latin typeface="Calibri" panose="020F0502020204030204" pitchFamily="34" charset="0"/>
                <a:ea typeface="Calibri" panose="020F0502020204030204" pitchFamily="34" charset="0"/>
                <a:cs typeface="Calibri" panose="020F0502020204030204" pitchFamily="34" charset="0"/>
              </a:rPr>
              <a:t> </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0" lvl="0" indent="0">
              <a:lnSpc>
                <a:spcPct val="107000"/>
              </a:lnSpc>
              <a:spcAft>
                <a:spcPts val="800"/>
              </a:spcAft>
              <a:buFont typeface="+mj-lt"/>
              <a:buNone/>
            </a:pPr>
            <a:r>
              <a:rPr lang="nl-NL" sz="1100" dirty="0">
                <a:effectLst/>
                <a:latin typeface="Calibri" panose="020F0502020204030204" pitchFamily="34" charset="0"/>
                <a:ea typeface="Calibri" panose="020F0502020204030204" pitchFamily="34" charset="0"/>
                <a:cs typeface="Calibri" panose="020F0502020204030204" pitchFamily="34" charset="0"/>
              </a:rPr>
              <a:t>Ik vind een geldboete een passende straf voor rijden zonder rijbewijs.</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07000"/>
              </a:lnSpc>
              <a:spcAft>
                <a:spcPts val="800"/>
              </a:spcAft>
              <a:buFont typeface="+mj-lt"/>
              <a:buAutoNum type="alphaLcPeriod"/>
            </a:pPr>
            <a:r>
              <a:rPr lang="nl-NL" sz="1100" dirty="0">
                <a:effectLst/>
                <a:latin typeface="Calibri" panose="020F0502020204030204" pitchFamily="34" charset="0"/>
                <a:ea typeface="Calibri" panose="020F0502020204030204" pitchFamily="34" charset="0"/>
                <a:cs typeface="Calibri" panose="020F0502020204030204" pitchFamily="34" charset="0"/>
              </a:rPr>
              <a:t>Waarom wel/niet?</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07000"/>
              </a:lnSpc>
              <a:spcAft>
                <a:spcPts val="800"/>
              </a:spcAft>
              <a:buFont typeface="+mj-lt"/>
              <a:buAutoNum type="alphaLcPeriod"/>
            </a:pPr>
            <a:r>
              <a:rPr lang="nl-NL" sz="1100" dirty="0">
                <a:effectLst/>
                <a:latin typeface="Calibri" panose="020F0502020204030204" pitchFamily="34" charset="0"/>
                <a:ea typeface="Calibri" panose="020F0502020204030204" pitchFamily="34" charset="0"/>
                <a:cs typeface="Calibri" panose="020F0502020204030204" pitchFamily="34" charset="0"/>
              </a:rPr>
              <a:t>Zo niet, wat zou dan een passende straf zijn volgens jou?</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07000"/>
              </a:lnSpc>
              <a:spcAft>
                <a:spcPts val="800"/>
              </a:spcAft>
              <a:buFont typeface="+mj-lt"/>
              <a:buAutoNum type="alphaLcPeriod"/>
            </a:pPr>
            <a:r>
              <a:rPr lang="nl-NL" sz="1100" dirty="0">
                <a:effectLst/>
                <a:latin typeface="Calibri" panose="020F0502020204030204" pitchFamily="34" charset="0"/>
                <a:ea typeface="Calibri" panose="020F0502020204030204" pitchFamily="34" charset="0"/>
                <a:cs typeface="Calibri" panose="020F0502020204030204" pitchFamily="34" charset="0"/>
              </a:rPr>
              <a:t>En vind je dat Yousra gestraft moet worden?</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nl-NL" sz="1100" b="1" dirty="0">
                <a:effectLst/>
                <a:latin typeface="Calibri" panose="020F0502020204030204" pitchFamily="34" charset="0"/>
                <a:ea typeface="Calibri" panose="020F0502020204030204" pitchFamily="34" charset="0"/>
                <a:cs typeface="Calibri" panose="020F0502020204030204" pitchFamily="34" charset="0"/>
              </a:rPr>
              <a:t> </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E2CAF28F-512C-674C-DCA6-91030E24D477}"/>
              </a:ext>
            </a:extLst>
          </p:cNvPr>
          <p:cNvSpPr>
            <a:spLocks noGrp="1"/>
          </p:cNvSpPr>
          <p:nvPr>
            <p:ph type="sldNum" sz="quarter" idx="5"/>
          </p:nvPr>
        </p:nvSpPr>
        <p:spPr/>
        <p:txBody>
          <a:bodyPr/>
          <a:lstStyle/>
          <a:p>
            <a:fld id="{279BD1BB-AD48-44AB-9039-D7E1BB107170}" type="slidenum">
              <a:t>21</a:t>
            </a:fld>
            <a:endParaRPr lang="en-US"/>
          </a:p>
        </p:txBody>
      </p:sp>
    </p:spTree>
    <p:extLst>
      <p:ext uri="{BB962C8B-B14F-4D97-AF65-F5344CB8AC3E}">
        <p14:creationId xmlns:p14="http://schemas.microsoft.com/office/powerpoint/2010/main" val="18762444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4E99C6-A0FF-067E-7DEF-F6D864FD93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989F27-9E43-6A2A-3715-FE2A219065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5BA12D-0357-0DA9-CCED-7786909C17EA}"/>
              </a:ext>
            </a:extLst>
          </p:cNvPr>
          <p:cNvSpPr>
            <a:spLocks noGrp="1"/>
          </p:cNvSpPr>
          <p:nvPr>
            <p:ph type="body" idx="1"/>
          </p:nvPr>
        </p:nvSpPr>
        <p:spPr/>
        <p:txBody>
          <a:bodyPr/>
          <a:lstStyle/>
          <a:p>
            <a:pPr fontAlgn="base"/>
            <a:r>
              <a:rPr lang="nl-NL" sz="1100" u="sng" dirty="0">
                <a:effectLst/>
                <a:latin typeface="Calibri" panose="020F0502020204030204" pitchFamily="34" charset="0"/>
                <a:ea typeface="Times New Roman" panose="02020603050405020304" pitchFamily="18" charset="0"/>
              </a:rPr>
              <a:t>Stellingen</a:t>
            </a:r>
            <a:endParaRPr lang="nl-NL" sz="1200" dirty="0">
              <a:effectLst/>
              <a:latin typeface="Times New Roman" panose="02020603050405020304" pitchFamily="18" charset="0"/>
              <a:ea typeface="Times New Roman" panose="02020603050405020304" pitchFamily="18" charset="0"/>
            </a:endParaRPr>
          </a:p>
          <a:p>
            <a:r>
              <a:rPr lang="nl-NL" sz="1100" dirty="0">
                <a:effectLst/>
                <a:latin typeface="Calibri" panose="020F0502020204030204" pitchFamily="34" charset="0"/>
                <a:ea typeface="Times New Roman" panose="02020603050405020304" pitchFamily="18" charset="0"/>
              </a:rPr>
              <a:t> </a:t>
            </a:r>
            <a:endParaRPr lang="nl-NL" sz="1200" dirty="0">
              <a:effectLst/>
              <a:latin typeface="Times New Roman" panose="02020603050405020304" pitchFamily="18" charset="0"/>
              <a:ea typeface="Times New Roman" panose="02020603050405020304" pitchFamily="18" charset="0"/>
            </a:endParaRPr>
          </a:p>
          <a:p>
            <a:pPr marL="0" lvl="0" indent="0">
              <a:lnSpc>
                <a:spcPct val="107000"/>
              </a:lnSpc>
              <a:buFont typeface="+mj-lt"/>
              <a:buNone/>
            </a:pPr>
            <a:r>
              <a:rPr lang="nl-NL" sz="1100" dirty="0">
                <a:effectLst/>
                <a:latin typeface="Calibri" panose="020F0502020204030204" pitchFamily="34" charset="0"/>
                <a:ea typeface="Calibri" panose="020F0502020204030204" pitchFamily="34" charset="0"/>
                <a:cs typeface="Calibri" panose="020F0502020204030204" pitchFamily="34" charset="0"/>
              </a:rPr>
              <a:t>Yousra is een goede vriendin voor Noa.</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07000"/>
              </a:lnSpc>
              <a:spcAft>
                <a:spcPts val="800"/>
              </a:spcAft>
              <a:buFont typeface="+mj-lt"/>
              <a:buAutoNum type="alphaLcPeriod"/>
            </a:pPr>
            <a:r>
              <a:rPr lang="nl-NL" sz="1100" dirty="0">
                <a:effectLst/>
                <a:latin typeface="Calibri" panose="020F0502020204030204" pitchFamily="34" charset="0"/>
                <a:ea typeface="Calibri" panose="020F0502020204030204" pitchFamily="34" charset="0"/>
                <a:cs typeface="Calibri" panose="020F0502020204030204" pitchFamily="34" charset="0"/>
              </a:rPr>
              <a:t>Waarom vind je dat (niet)?</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07000"/>
              </a:lnSpc>
              <a:spcAft>
                <a:spcPts val="800"/>
              </a:spcAft>
              <a:buFont typeface="+mj-lt"/>
              <a:buAutoNum type="alphaLcPeriod"/>
            </a:pPr>
            <a:r>
              <a:rPr lang="nl-NL" sz="1100" dirty="0">
                <a:effectLst/>
                <a:latin typeface="Calibri" panose="020F0502020204030204" pitchFamily="34" charset="0"/>
                <a:ea typeface="Calibri" panose="020F0502020204030204" pitchFamily="34" charset="0"/>
                <a:cs typeface="Calibri" panose="020F0502020204030204" pitchFamily="34" charset="0"/>
              </a:rPr>
              <a:t>Snap je dat Noa twijfelde om in te gaan op het aanbod van Yousra?</a:t>
            </a:r>
            <a:r>
              <a:rPr lang="nl-NL" sz="800" dirty="0">
                <a:effectLst/>
                <a:latin typeface="Calibri" panose="020F0502020204030204" pitchFamily="34" charset="0"/>
                <a:ea typeface="Calibri" panose="020F0502020204030204" pitchFamily="34" charset="0"/>
                <a:cs typeface="Arial" panose="020B0604020202020204" pitchFamily="34" charset="0"/>
              </a:rPr>
              <a:t> </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07000"/>
              </a:lnSpc>
              <a:spcAft>
                <a:spcPts val="800"/>
              </a:spcAft>
              <a:buFont typeface="+mj-lt"/>
              <a:buAutoNum type="alphaLcPeriod"/>
            </a:pPr>
            <a:r>
              <a:rPr lang="nl-NL" sz="1100" dirty="0">
                <a:effectLst/>
                <a:latin typeface="Calibri" panose="020F0502020204030204" pitchFamily="34" charset="0"/>
                <a:ea typeface="Calibri" panose="020F0502020204030204" pitchFamily="34" charset="0"/>
                <a:cs typeface="Calibri" panose="020F0502020204030204" pitchFamily="34" charset="0"/>
              </a:rPr>
              <a:t>Wat zou jij doen in Noa’s situatie?</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914400">
              <a:lnSpc>
                <a:spcPct val="107000"/>
              </a:lnSpc>
            </a:pPr>
            <a:r>
              <a:rPr lang="nl-NL" sz="1100" dirty="0">
                <a:effectLst/>
                <a:latin typeface="Calibri" panose="020F0502020204030204" pitchFamily="34" charset="0"/>
                <a:ea typeface="Calibri" panose="020F0502020204030204" pitchFamily="34" charset="0"/>
                <a:cs typeface="Calibri" panose="020F0502020204030204" pitchFamily="34" charset="0"/>
              </a:rPr>
              <a:t> </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0" lvl="0" indent="0">
              <a:lnSpc>
                <a:spcPct val="107000"/>
              </a:lnSpc>
              <a:spcAft>
                <a:spcPts val="800"/>
              </a:spcAft>
              <a:buFont typeface="+mj-lt"/>
              <a:buNone/>
            </a:pPr>
            <a:r>
              <a:rPr lang="nl-NL" sz="1100" dirty="0">
                <a:effectLst/>
                <a:latin typeface="Calibri" panose="020F0502020204030204" pitchFamily="34" charset="0"/>
                <a:ea typeface="Calibri" panose="020F0502020204030204" pitchFamily="34" charset="0"/>
                <a:cs typeface="Calibri" panose="020F0502020204030204" pitchFamily="34" charset="0"/>
              </a:rPr>
              <a:t>Ik vind het normaal wanneer jongeren rijden zonder rijbewijs.</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07000"/>
              </a:lnSpc>
              <a:spcAft>
                <a:spcPts val="800"/>
              </a:spcAft>
              <a:buFont typeface="+mj-lt"/>
              <a:buAutoNum type="alphaLcPeriod"/>
            </a:pPr>
            <a:r>
              <a:rPr lang="nl-NL" sz="1100" dirty="0">
                <a:effectLst/>
                <a:latin typeface="Calibri" panose="020F0502020204030204" pitchFamily="34" charset="0"/>
                <a:ea typeface="Calibri" panose="020F0502020204030204" pitchFamily="34" charset="0"/>
                <a:cs typeface="Calibri" panose="020F0502020204030204" pitchFamily="34" charset="0"/>
              </a:rPr>
              <a:t>Waarom vind je dat (niet) normaal?</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07000"/>
              </a:lnSpc>
              <a:spcAft>
                <a:spcPts val="800"/>
              </a:spcAft>
              <a:buFont typeface="+mj-lt"/>
              <a:buAutoNum type="alphaLcPeriod"/>
            </a:pPr>
            <a:r>
              <a:rPr lang="nl-NL" sz="1100" dirty="0">
                <a:effectLst/>
                <a:latin typeface="Calibri" panose="020F0502020204030204" pitchFamily="34" charset="0"/>
                <a:ea typeface="Calibri" panose="020F0502020204030204" pitchFamily="34" charset="0"/>
                <a:cs typeface="Calibri" panose="020F0502020204030204" pitchFamily="34" charset="0"/>
              </a:rPr>
              <a:t>Welke risico’s zou het rijden zonder rijbewijs kunnen hebben?</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nl-NL" sz="1100" dirty="0">
                <a:effectLst/>
                <a:latin typeface="Calibri" panose="020F0502020204030204" pitchFamily="34" charset="0"/>
                <a:ea typeface="Calibri" panose="020F0502020204030204" pitchFamily="34" charset="0"/>
                <a:cs typeface="Calibri" panose="020F0502020204030204" pitchFamily="34" charset="0"/>
              </a:rPr>
              <a:t> </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0" lvl="0" indent="0">
              <a:lnSpc>
                <a:spcPct val="107000"/>
              </a:lnSpc>
              <a:spcAft>
                <a:spcPts val="800"/>
              </a:spcAft>
              <a:buFont typeface="+mj-lt"/>
              <a:buNone/>
            </a:pPr>
            <a:r>
              <a:rPr lang="nl-NL" sz="1100" dirty="0">
                <a:effectLst/>
                <a:latin typeface="Calibri" panose="020F0502020204030204" pitchFamily="34" charset="0"/>
                <a:ea typeface="Calibri" panose="020F0502020204030204" pitchFamily="34" charset="0"/>
                <a:cs typeface="Calibri" panose="020F0502020204030204" pitchFamily="34" charset="0"/>
              </a:rPr>
              <a:t>Ik ken veel mensen die rijden zonder rijbewijs.</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07000"/>
              </a:lnSpc>
              <a:spcAft>
                <a:spcPts val="800"/>
              </a:spcAft>
              <a:buFont typeface="+mj-lt"/>
              <a:buAutoNum type="alphaLcPeriod"/>
            </a:pPr>
            <a:r>
              <a:rPr lang="nl-NL" sz="1100" dirty="0">
                <a:effectLst/>
                <a:latin typeface="Calibri" panose="020F0502020204030204" pitchFamily="34" charset="0"/>
                <a:ea typeface="Calibri" panose="020F0502020204030204" pitchFamily="34" charset="0"/>
                <a:cs typeface="Calibri" panose="020F0502020204030204" pitchFamily="34" charset="0"/>
              </a:rPr>
              <a:t>Wil je daar iets over vertellen?</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457200">
              <a:lnSpc>
                <a:spcPct val="107000"/>
              </a:lnSpc>
            </a:pPr>
            <a:r>
              <a:rPr lang="nl-NL" sz="1100" dirty="0">
                <a:effectLst/>
                <a:latin typeface="Calibri" panose="020F0502020204030204" pitchFamily="34" charset="0"/>
                <a:ea typeface="Calibri" panose="020F0502020204030204" pitchFamily="34" charset="0"/>
                <a:cs typeface="Calibri" panose="020F0502020204030204" pitchFamily="34" charset="0"/>
              </a:rPr>
              <a:t> </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0" lvl="0" indent="0">
              <a:lnSpc>
                <a:spcPct val="107000"/>
              </a:lnSpc>
              <a:spcAft>
                <a:spcPts val="800"/>
              </a:spcAft>
              <a:buFont typeface="+mj-lt"/>
              <a:buNone/>
            </a:pPr>
            <a:r>
              <a:rPr lang="nl-NL" sz="1100" dirty="0">
                <a:effectLst/>
                <a:latin typeface="Calibri" panose="020F0502020204030204" pitchFamily="34" charset="0"/>
                <a:ea typeface="Calibri" panose="020F0502020204030204" pitchFamily="34" charset="0"/>
                <a:cs typeface="Calibri" panose="020F0502020204030204" pitchFamily="34" charset="0"/>
              </a:rPr>
              <a:t>Als ik zie dat een klasgenoot rijdt zonder rijbewijs, dan zeg ik daar wat van. </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07000"/>
              </a:lnSpc>
              <a:spcAft>
                <a:spcPts val="800"/>
              </a:spcAft>
              <a:buFont typeface="+mj-lt"/>
              <a:buAutoNum type="alphaLcPeriod"/>
            </a:pPr>
            <a:r>
              <a:rPr lang="nl-NL" sz="1100" dirty="0">
                <a:effectLst/>
                <a:latin typeface="Calibri" panose="020F0502020204030204" pitchFamily="34" charset="0"/>
                <a:ea typeface="Calibri" panose="020F0502020204030204" pitchFamily="34" charset="0"/>
                <a:cs typeface="Calibri" panose="020F0502020204030204" pitchFamily="34" charset="0"/>
              </a:rPr>
              <a:t>Waarom zeg je daar wel/niet iets van?</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07000"/>
              </a:lnSpc>
              <a:spcAft>
                <a:spcPts val="800"/>
              </a:spcAft>
              <a:buFont typeface="+mj-lt"/>
              <a:buAutoNum type="alphaLcPeriod"/>
            </a:pPr>
            <a:r>
              <a:rPr lang="nl-NL" sz="1100" dirty="0">
                <a:effectLst/>
                <a:latin typeface="Calibri" panose="020F0502020204030204" pitchFamily="34" charset="0"/>
                <a:ea typeface="Calibri" panose="020F0502020204030204" pitchFamily="34" charset="0"/>
                <a:cs typeface="Calibri" panose="020F0502020204030204" pitchFamily="34" charset="0"/>
              </a:rPr>
              <a:t>En wat zou je doen als het een vreemde was?</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nl-NL" sz="1100" dirty="0">
                <a:effectLst/>
                <a:latin typeface="Calibri" panose="020F0502020204030204" pitchFamily="34" charset="0"/>
                <a:ea typeface="Calibri" panose="020F0502020204030204" pitchFamily="34" charset="0"/>
                <a:cs typeface="Calibri" panose="020F0502020204030204" pitchFamily="34" charset="0"/>
              </a:rPr>
              <a:t> </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0" lvl="0" indent="0">
              <a:lnSpc>
                <a:spcPct val="107000"/>
              </a:lnSpc>
              <a:spcAft>
                <a:spcPts val="800"/>
              </a:spcAft>
              <a:buFont typeface="+mj-lt"/>
              <a:buNone/>
            </a:pPr>
            <a:r>
              <a:rPr lang="nl-NL" sz="1100" dirty="0">
                <a:effectLst/>
                <a:latin typeface="Calibri" panose="020F0502020204030204" pitchFamily="34" charset="0"/>
                <a:ea typeface="Calibri" panose="020F0502020204030204" pitchFamily="34" charset="0"/>
                <a:cs typeface="Calibri" panose="020F0502020204030204" pitchFamily="34" charset="0"/>
              </a:rPr>
              <a:t>Ik vind een geldboete een passende straf voor rijden zonder rijbewijs.</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07000"/>
              </a:lnSpc>
              <a:spcAft>
                <a:spcPts val="800"/>
              </a:spcAft>
              <a:buFont typeface="+mj-lt"/>
              <a:buAutoNum type="alphaLcPeriod"/>
            </a:pPr>
            <a:r>
              <a:rPr lang="nl-NL" sz="1100" dirty="0">
                <a:effectLst/>
                <a:latin typeface="Calibri" panose="020F0502020204030204" pitchFamily="34" charset="0"/>
                <a:ea typeface="Calibri" panose="020F0502020204030204" pitchFamily="34" charset="0"/>
                <a:cs typeface="Calibri" panose="020F0502020204030204" pitchFamily="34" charset="0"/>
              </a:rPr>
              <a:t>Waarom wel/niet?</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07000"/>
              </a:lnSpc>
              <a:spcAft>
                <a:spcPts val="800"/>
              </a:spcAft>
              <a:buFont typeface="+mj-lt"/>
              <a:buAutoNum type="alphaLcPeriod"/>
            </a:pPr>
            <a:r>
              <a:rPr lang="nl-NL" sz="1100" dirty="0">
                <a:effectLst/>
                <a:latin typeface="Calibri" panose="020F0502020204030204" pitchFamily="34" charset="0"/>
                <a:ea typeface="Calibri" panose="020F0502020204030204" pitchFamily="34" charset="0"/>
                <a:cs typeface="Calibri" panose="020F0502020204030204" pitchFamily="34" charset="0"/>
              </a:rPr>
              <a:t>Zo niet, wat zou dan een passende straf zijn volgens jou?</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07000"/>
              </a:lnSpc>
              <a:spcAft>
                <a:spcPts val="800"/>
              </a:spcAft>
              <a:buFont typeface="+mj-lt"/>
              <a:buAutoNum type="alphaLcPeriod"/>
            </a:pPr>
            <a:r>
              <a:rPr lang="nl-NL" sz="1100" dirty="0">
                <a:effectLst/>
                <a:latin typeface="Calibri" panose="020F0502020204030204" pitchFamily="34" charset="0"/>
                <a:ea typeface="Calibri" panose="020F0502020204030204" pitchFamily="34" charset="0"/>
                <a:cs typeface="Calibri" panose="020F0502020204030204" pitchFamily="34" charset="0"/>
              </a:rPr>
              <a:t>En vind je dat Yousra gestraft moet worden?</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nl-NL" sz="1100" b="1" dirty="0">
                <a:effectLst/>
                <a:latin typeface="Calibri" panose="020F0502020204030204" pitchFamily="34" charset="0"/>
                <a:ea typeface="Calibri" panose="020F0502020204030204" pitchFamily="34" charset="0"/>
                <a:cs typeface="Calibri" panose="020F0502020204030204" pitchFamily="34" charset="0"/>
              </a:rPr>
              <a:t> </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279AC370-D196-388B-4B8F-31FD3FC2646D}"/>
              </a:ext>
            </a:extLst>
          </p:cNvPr>
          <p:cNvSpPr>
            <a:spLocks noGrp="1"/>
          </p:cNvSpPr>
          <p:nvPr>
            <p:ph type="sldNum" sz="quarter" idx="5"/>
          </p:nvPr>
        </p:nvSpPr>
        <p:spPr/>
        <p:txBody>
          <a:bodyPr/>
          <a:lstStyle/>
          <a:p>
            <a:fld id="{279BD1BB-AD48-44AB-9039-D7E1BB107170}" type="slidenum">
              <a:t>22</a:t>
            </a:fld>
            <a:endParaRPr lang="en-US"/>
          </a:p>
        </p:txBody>
      </p:sp>
    </p:spTree>
    <p:extLst>
      <p:ext uri="{BB962C8B-B14F-4D97-AF65-F5344CB8AC3E}">
        <p14:creationId xmlns:p14="http://schemas.microsoft.com/office/powerpoint/2010/main" val="10407467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814391-4065-8702-0E74-1CF56DA8EB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D5ED11-A796-47A6-0313-0C773FF024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25B24F-BEDE-4404-1E19-E1447210DAB5}"/>
              </a:ext>
            </a:extLst>
          </p:cNvPr>
          <p:cNvSpPr>
            <a:spLocks noGrp="1"/>
          </p:cNvSpPr>
          <p:nvPr>
            <p:ph type="body" idx="1"/>
          </p:nvPr>
        </p:nvSpPr>
        <p:spPr/>
        <p:txBody>
          <a:bodyPr/>
          <a:lstStyle/>
          <a:p>
            <a:pPr>
              <a:lnSpc>
                <a:spcPct val="107000"/>
              </a:lnSpc>
              <a:spcAft>
                <a:spcPts val="800"/>
              </a:spcAft>
            </a:pPr>
            <a:r>
              <a:rPr lang="nl-NL" sz="1200" b="1" dirty="0">
                <a:effectLst/>
                <a:latin typeface="Calibri" panose="020F0502020204030204" pitchFamily="34" charset="0"/>
                <a:ea typeface="Calibri" panose="020F0502020204030204" pitchFamily="34" charset="0"/>
                <a:cs typeface="Calibri" panose="020F0502020204030204" pitchFamily="34" charset="0"/>
              </a:rPr>
              <a:t>WIST JE DAT?</a:t>
            </a:r>
            <a:endParaRPr lang="nl-NL" sz="1200" dirty="0">
              <a:effectLst/>
              <a:latin typeface="Calibri" panose="020F0502020204030204" pitchFamily="34" charset="0"/>
              <a:ea typeface="Calibri" panose="020F0502020204030204" pitchFamily="34" charset="0"/>
              <a:cs typeface="Arial" panose="020B0604020202020204" pitchFamily="34" charset="0"/>
            </a:endParaRPr>
          </a:p>
          <a:p>
            <a:pPr marL="514350" indent="-285750">
              <a:lnSpc>
                <a:spcPct val="107000"/>
              </a:lnSpc>
              <a:spcAft>
                <a:spcPts val="800"/>
              </a:spcAft>
              <a:buFont typeface="Arial" panose="020B0604020202020204" pitchFamily="34" charset="0"/>
              <a:buChar char="•"/>
            </a:pPr>
            <a:r>
              <a:rPr lang="nl-NL" sz="1200" dirty="0">
                <a:effectLst/>
                <a:latin typeface="Work Sans Light" pitchFamily="2" charset="0"/>
                <a:ea typeface="Calibri" panose="020F0502020204030204" pitchFamily="34" charset="0"/>
                <a:cs typeface="Arial" panose="020B0604020202020204" pitchFamily="34" charset="0"/>
              </a:rPr>
              <a:t>In 2018 11.649 boetes zijn uitgedeeld voor rijden zonder rijbewijs?</a:t>
            </a:r>
            <a:endParaRPr lang="nl-NL" sz="1200" dirty="0">
              <a:effectLst/>
              <a:latin typeface="Calibri" panose="020F0502020204030204" pitchFamily="34" charset="0"/>
              <a:ea typeface="Calibri" panose="020F0502020204030204" pitchFamily="34" charset="0"/>
              <a:cs typeface="Arial" panose="020B0604020202020204" pitchFamily="34" charset="0"/>
            </a:endParaRPr>
          </a:p>
          <a:p>
            <a:pPr marL="228600">
              <a:lnSpc>
                <a:spcPct val="107000"/>
              </a:lnSpc>
              <a:spcAft>
                <a:spcPts val="800"/>
              </a:spcAft>
            </a:pPr>
            <a:r>
              <a:rPr lang="nl-NL" sz="1200" dirty="0">
                <a:effectLst/>
                <a:latin typeface="Calibri" panose="020F0502020204030204" pitchFamily="34" charset="0"/>
                <a:ea typeface="Calibri" panose="020F0502020204030204" pitchFamily="34" charset="0"/>
                <a:cs typeface="Arial" panose="020B0604020202020204" pitchFamily="34" charset="0"/>
              </a:rPr>
              <a:t> </a:t>
            </a:r>
          </a:p>
          <a:p>
            <a:pPr marL="514350" indent="-285750">
              <a:lnSpc>
                <a:spcPct val="107000"/>
              </a:lnSpc>
              <a:spcAft>
                <a:spcPts val="800"/>
              </a:spcAft>
              <a:buFont typeface="Arial" panose="020B0604020202020204" pitchFamily="34" charset="0"/>
              <a:buChar char="•"/>
            </a:pPr>
            <a:r>
              <a:rPr lang="nl-NL" sz="1200" dirty="0">
                <a:effectLst/>
                <a:latin typeface="Work Sans Light" pitchFamily="2" charset="0"/>
                <a:ea typeface="Calibri" panose="020F0502020204030204" pitchFamily="34" charset="0"/>
                <a:cs typeface="Arial" panose="020B0604020202020204" pitchFamily="34" charset="0"/>
              </a:rPr>
              <a:t>Je over het algemeen een geldboete krijgt voor rijden zonder rijbewijs? De hoogte van de boete is €</a:t>
            </a:r>
            <a:r>
              <a:rPr lang="nl-NL" sz="1200" dirty="0">
                <a:latin typeface="Work Sans Light" pitchFamily="2" charset="0"/>
                <a:ea typeface="Calibri" panose="020F0502020204030204" pitchFamily="34" charset="0"/>
                <a:cs typeface="Arial" panose="020B0604020202020204" pitchFamily="34" charset="0"/>
              </a:rPr>
              <a:t>290</a:t>
            </a:r>
            <a:r>
              <a:rPr lang="nl-NL" sz="1200" dirty="0">
                <a:effectLst/>
                <a:latin typeface="Work Sans Light" pitchFamily="2" charset="0"/>
                <a:ea typeface="Calibri" panose="020F0502020204030204" pitchFamily="34" charset="0"/>
                <a:cs typeface="Arial" panose="020B0604020202020204" pitchFamily="34" charset="0"/>
              </a:rPr>
              <a:t> voor mensen die 16 jaar of ouder zijn. Als je vaker een boete krijgt voor het rijden zonder rijbewijs, kun je een rijontzegging krijgen waar je een jaar lang niet mag rijden of rijles mag nemen.</a:t>
            </a:r>
            <a:endParaRPr lang="nl-NL" sz="1200" dirty="0">
              <a:effectLst/>
              <a:latin typeface="Calibri" panose="020F0502020204030204" pitchFamily="34" charset="0"/>
              <a:ea typeface="Calibri" panose="020F0502020204030204" pitchFamily="34" charset="0"/>
              <a:cs typeface="Arial" panose="020B0604020202020204" pitchFamily="34" charset="0"/>
            </a:endParaRPr>
          </a:p>
          <a:p>
            <a:pPr marL="457200">
              <a:lnSpc>
                <a:spcPct val="107000"/>
              </a:lnSpc>
            </a:pPr>
            <a:r>
              <a:rPr lang="nl-NL" sz="1200" dirty="0">
                <a:effectLst/>
                <a:latin typeface="Work Sans Light" pitchFamily="2" charset="0"/>
                <a:ea typeface="Calibri" panose="020F0502020204030204" pitchFamily="34" charset="0"/>
                <a:cs typeface="Arial" panose="020B0604020202020204" pitchFamily="34" charset="0"/>
              </a:rPr>
              <a:t> </a:t>
            </a:r>
            <a:endParaRPr lang="nl-NL" sz="1200" dirty="0">
              <a:effectLst/>
              <a:latin typeface="Calibri" panose="020F0502020204030204" pitchFamily="34" charset="0"/>
              <a:ea typeface="Calibri" panose="020F0502020204030204" pitchFamily="34" charset="0"/>
              <a:cs typeface="Arial" panose="020B0604020202020204" pitchFamily="34" charset="0"/>
            </a:endParaRPr>
          </a:p>
          <a:p>
            <a:pPr marL="514350" indent="-285750">
              <a:lnSpc>
                <a:spcPct val="107000"/>
              </a:lnSpc>
              <a:spcAft>
                <a:spcPts val="800"/>
              </a:spcAft>
              <a:buFont typeface="Arial" panose="020B0604020202020204" pitchFamily="34" charset="0"/>
              <a:buChar char="•"/>
            </a:pPr>
            <a:r>
              <a:rPr lang="nl-NL" sz="1200" dirty="0">
                <a:effectLst/>
                <a:latin typeface="Work Sans Light" pitchFamily="2" charset="0"/>
                <a:ea typeface="Calibri" panose="020F0502020204030204" pitchFamily="34" charset="0"/>
                <a:cs typeface="Arial" panose="020B0604020202020204" pitchFamily="34" charset="0"/>
              </a:rPr>
              <a:t>Als de boete niet wordt betaald of de gegeven taakstraf niet wordt uitgevoerd dan kan dit worden vervangen door jeugddetentie. </a:t>
            </a:r>
            <a:endParaRPr lang="nl-NL" sz="12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nl-NL" sz="1200" dirty="0">
                <a:effectLst/>
                <a:latin typeface="Work Sans Light" pitchFamily="2" charset="0"/>
                <a:ea typeface="Calibri" panose="020F0502020204030204" pitchFamily="34" charset="0"/>
                <a:cs typeface="Arial" panose="020B0604020202020204" pitchFamily="34" charset="0"/>
              </a:rPr>
              <a:t> </a:t>
            </a:r>
            <a:endParaRPr lang="nl-NL" sz="1200" dirty="0">
              <a:effectLst/>
              <a:latin typeface="Calibri" panose="020F0502020204030204" pitchFamily="34" charset="0"/>
              <a:ea typeface="Calibri" panose="020F0502020204030204" pitchFamily="34" charset="0"/>
              <a:cs typeface="Arial" panose="020B0604020202020204" pitchFamily="34" charset="0"/>
            </a:endParaRPr>
          </a:p>
          <a:p>
            <a:pPr marL="514350" indent="-285750">
              <a:lnSpc>
                <a:spcPct val="107000"/>
              </a:lnSpc>
              <a:spcAft>
                <a:spcPts val="800"/>
              </a:spcAft>
              <a:buFont typeface="Arial" panose="020B0604020202020204" pitchFamily="34" charset="0"/>
              <a:buChar char="•"/>
            </a:pPr>
            <a:r>
              <a:rPr lang="nl-NL" sz="1200" dirty="0">
                <a:solidFill>
                  <a:srgbClr val="202020"/>
                </a:solidFill>
                <a:effectLst/>
                <a:latin typeface="Work Sans Light" pitchFamily="2" charset="0"/>
                <a:ea typeface="Calibri" panose="020F0502020204030204" pitchFamily="34" charset="0"/>
                <a:cs typeface="Arial" panose="020B0604020202020204" pitchFamily="34" charset="0"/>
              </a:rPr>
              <a:t>Als je zonder rijbewijs rijdt en een ongeluk maakt, je twee proces-verbalen krijgt? Eén proces-verbaal voor het rijden zonder rijbewijs én een proces-verbaal voor het maken van een ongeluk.</a:t>
            </a:r>
            <a:endParaRPr lang="nl-NL" sz="12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801A4150-319D-4534-A9AF-A390D835C49C}"/>
              </a:ext>
            </a:extLst>
          </p:cNvPr>
          <p:cNvSpPr>
            <a:spLocks noGrp="1"/>
          </p:cNvSpPr>
          <p:nvPr>
            <p:ph type="sldNum" sz="quarter" idx="5"/>
          </p:nvPr>
        </p:nvSpPr>
        <p:spPr/>
        <p:txBody>
          <a:bodyPr/>
          <a:lstStyle/>
          <a:p>
            <a:fld id="{279BD1BB-AD48-44AB-9039-D7E1BB107170}" type="slidenum">
              <a:t>23</a:t>
            </a:fld>
            <a:endParaRPr lang="en-US"/>
          </a:p>
        </p:txBody>
      </p:sp>
    </p:spTree>
    <p:extLst>
      <p:ext uri="{BB962C8B-B14F-4D97-AF65-F5344CB8AC3E}">
        <p14:creationId xmlns:p14="http://schemas.microsoft.com/office/powerpoint/2010/main" val="34713432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18A161-AE09-46B6-3336-F66149F4DB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2C24EE-2C41-1F28-8CFB-749FD3C437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ACDB20-5B46-89A6-909E-0469B753A4D9}"/>
              </a:ext>
            </a:extLst>
          </p:cNvPr>
          <p:cNvSpPr>
            <a:spLocks noGrp="1"/>
          </p:cNvSpPr>
          <p:nvPr>
            <p:ph type="body" idx="1"/>
          </p:nvPr>
        </p:nvSpPr>
        <p:spPr/>
        <p:txBody>
          <a:bodyPr/>
          <a:lstStyle/>
          <a:p>
            <a:pPr marL="0" lvl="0" indent="0">
              <a:lnSpc>
                <a:spcPct val="107000"/>
              </a:lnSpc>
              <a:spcAft>
                <a:spcPts val="800"/>
              </a:spcAft>
              <a:buFont typeface="+mj-lt"/>
              <a:buNone/>
            </a:pPr>
            <a:r>
              <a:rPr lang="nl-NL" sz="1100" dirty="0">
                <a:effectLst/>
                <a:latin typeface="Calibri" panose="020F0502020204030204" pitchFamily="34" charset="0"/>
                <a:ea typeface="Calibri" panose="020F0502020204030204" pitchFamily="34" charset="0"/>
                <a:cs typeface="Calibri" panose="020F0502020204030204" pitchFamily="34" charset="0"/>
              </a:rPr>
              <a:t>Ik vind het logisch dat Jeremy alsnog op de scooter naar huis gaat</a:t>
            </a:r>
            <a:r>
              <a:rPr lang="nl-NL" sz="800" dirty="0">
                <a:effectLst/>
                <a:latin typeface="Calibri" panose="020F0502020204030204" pitchFamily="34" charset="0"/>
                <a:ea typeface="Calibri" panose="020F0502020204030204" pitchFamily="34" charset="0"/>
                <a:cs typeface="Arial" panose="020B0604020202020204" pitchFamily="34" charset="0"/>
              </a:rPr>
              <a:t> </a:t>
            </a:r>
            <a:r>
              <a:rPr lang="nl-NL" sz="1100" dirty="0">
                <a:effectLst/>
                <a:latin typeface="Calibri" panose="020F0502020204030204" pitchFamily="34" charset="0"/>
                <a:ea typeface="Calibri" panose="020F0502020204030204" pitchFamily="34" charset="0"/>
                <a:cs typeface="Calibri" panose="020F0502020204030204" pitchFamily="34" charset="0"/>
              </a:rPr>
              <a:t>. </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rtl="0">
              <a:lnSpc>
                <a:spcPct val="107000"/>
              </a:lnSpc>
              <a:spcAft>
                <a:spcPts val="800"/>
              </a:spcAft>
              <a:buFont typeface="Symbol" panose="05050102010706020507" pitchFamily="18" charset="2"/>
              <a:buChar char=""/>
            </a:pPr>
            <a:r>
              <a:rPr lang="nl-NL" sz="1800" dirty="0">
                <a:effectLst/>
                <a:latin typeface="Calibri" panose="020F0502020204030204" pitchFamily="34" charset="0"/>
                <a:ea typeface="Calibri" panose="020F0502020204030204" pitchFamily="34" charset="0"/>
                <a:cs typeface="Calibri" panose="020F0502020204030204" pitchFamily="34" charset="0"/>
              </a:rPr>
              <a:t>Zou je er anders naar kijken als Jeremy drugs had gebruikt/geblowd had en op de scooter was gestapt?</a:t>
            </a:r>
            <a:endParaRPr lang="nl-NL" sz="18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07000"/>
              </a:lnSpc>
              <a:spcAft>
                <a:spcPts val="800"/>
              </a:spcAft>
              <a:buFont typeface="Symbol" panose="05050102010706020507" pitchFamily="18" charset="2"/>
              <a:buChar char=""/>
            </a:pPr>
            <a:r>
              <a:rPr lang="nl-NL" sz="1800" dirty="0">
                <a:effectLst/>
                <a:latin typeface="Calibri" panose="020F0502020204030204" pitchFamily="34" charset="0"/>
                <a:ea typeface="Calibri" panose="020F0502020204030204" pitchFamily="34" charset="0"/>
                <a:cs typeface="Calibri" panose="020F0502020204030204" pitchFamily="34" charset="0"/>
              </a:rPr>
              <a:t>Welke risico’s zou het rijden onder invloed kunnen hebben?</a:t>
            </a:r>
            <a:endParaRPr lang="nl-NL"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nl-NL" sz="1100" dirty="0">
                <a:effectLst/>
                <a:latin typeface="Calibri" panose="020F0502020204030204" pitchFamily="34" charset="0"/>
                <a:ea typeface="Calibri" panose="020F0502020204030204" pitchFamily="34" charset="0"/>
                <a:cs typeface="Calibri" panose="020F0502020204030204" pitchFamily="34" charset="0"/>
              </a:rPr>
              <a:t>  </a:t>
            </a:r>
            <a:r>
              <a:rPr lang="nl-NL" sz="800" dirty="0">
                <a:effectLst/>
                <a:latin typeface="Calibri" panose="020F0502020204030204" pitchFamily="34" charset="0"/>
                <a:ea typeface="Calibri" panose="020F0502020204030204" pitchFamily="34" charset="0"/>
                <a:cs typeface="Arial" panose="020B0604020202020204" pitchFamily="34" charset="0"/>
              </a:rPr>
              <a:t>   </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0" lvl="0" indent="0" rtl="0">
              <a:lnSpc>
                <a:spcPct val="107000"/>
              </a:lnSpc>
              <a:buFont typeface="+mj-lt"/>
              <a:buNone/>
            </a:pPr>
            <a:r>
              <a:rPr lang="nl-NL" sz="1100" dirty="0">
                <a:effectLst/>
                <a:latin typeface="Calibri" panose="020F0502020204030204" pitchFamily="34" charset="0"/>
                <a:ea typeface="Calibri" panose="020F0502020204030204" pitchFamily="34" charset="0"/>
                <a:cs typeface="Calibri" panose="020F0502020204030204" pitchFamily="34" charset="0"/>
              </a:rPr>
              <a:t>Als ik in de situatie van Jeremy zat, zou ik precies weten wat ik moet doen.</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07000"/>
              </a:lnSpc>
              <a:spcAft>
                <a:spcPts val="800"/>
              </a:spcAft>
              <a:buFont typeface="Symbol" panose="05050102010706020507" pitchFamily="18" charset="2"/>
              <a:buChar char=""/>
            </a:pPr>
            <a:r>
              <a:rPr lang="nl-NL" sz="1100" dirty="0">
                <a:effectLst/>
                <a:latin typeface="Calibri" panose="020F0502020204030204" pitchFamily="34" charset="0"/>
                <a:ea typeface="Calibri" panose="020F0502020204030204" pitchFamily="34" charset="0"/>
                <a:cs typeface="Calibri" panose="020F0502020204030204" pitchFamily="34" charset="0"/>
              </a:rPr>
              <a:t>Zou je de laatste bus missen? Wat als er ineens geen bussen meer rijden?</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07000"/>
              </a:lnSpc>
              <a:spcAft>
                <a:spcPts val="800"/>
              </a:spcAft>
              <a:buFont typeface="Symbol" panose="05050102010706020507" pitchFamily="18" charset="2"/>
              <a:buChar char=""/>
            </a:pPr>
            <a:r>
              <a:rPr lang="nl-NL" sz="1100" dirty="0">
                <a:effectLst/>
                <a:latin typeface="Calibri" panose="020F0502020204030204" pitchFamily="34" charset="0"/>
                <a:ea typeface="Calibri" panose="020F0502020204030204" pitchFamily="34" charset="0"/>
                <a:cs typeface="Calibri" panose="020F0502020204030204" pitchFamily="34" charset="0"/>
              </a:rPr>
              <a:t>Zou je liever een taxi nemen? Waarom wel/niet?</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07000"/>
              </a:lnSpc>
              <a:spcAft>
                <a:spcPts val="800"/>
              </a:spcAft>
              <a:buFont typeface="Symbol" panose="05050102010706020507" pitchFamily="18" charset="2"/>
              <a:buChar char=""/>
            </a:pPr>
            <a:r>
              <a:rPr lang="nl-NL" sz="1100" dirty="0">
                <a:effectLst/>
                <a:latin typeface="Calibri" panose="020F0502020204030204" pitchFamily="34" charset="0"/>
                <a:ea typeface="Calibri" panose="020F0502020204030204" pitchFamily="34" charset="0"/>
                <a:cs typeface="Calibri" panose="020F0502020204030204" pitchFamily="34" charset="0"/>
              </a:rPr>
              <a:t>Hoe zou jij het oplossen als je Jeremy was? </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07000"/>
              </a:lnSpc>
              <a:spcAft>
                <a:spcPts val="800"/>
              </a:spcAft>
              <a:buFont typeface="Symbol" panose="05050102010706020507" pitchFamily="18" charset="2"/>
              <a:buChar char=""/>
            </a:pPr>
            <a:r>
              <a:rPr lang="nl-NL" sz="1100" dirty="0">
                <a:effectLst/>
                <a:latin typeface="Calibri" panose="020F0502020204030204" pitchFamily="34" charset="0"/>
                <a:ea typeface="Calibri" panose="020F0502020204030204" pitchFamily="34" charset="0"/>
                <a:cs typeface="Calibri" panose="020F0502020204030204" pitchFamily="34" charset="0"/>
              </a:rPr>
              <a:t>Hoe zou je deze situatie kunnen voorkomen?</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914400">
              <a:lnSpc>
                <a:spcPct val="107000"/>
              </a:lnSpc>
              <a:spcAft>
                <a:spcPts val="800"/>
              </a:spcAft>
            </a:pPr>
            <a:r>
              <a:rPr lang="nl-NL" sz="1100" dirty="0">
                <a:effectLst/>
                <a:latin typeface="Calibri" panose="020F0502020204030204" pitchFamily="34" charset="0"/>
                <a:ea typeface="Calibri" panose="020F0502020204030204" pitchFamily="34" charset="0"/>
                <a:cs typeface="Calibri" panose="020F0502020204030204" pitchFamily="34" charset="0"/>
              </a:rPr>
              <a:t> </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0" lvl="0" indent="0">
              <a:lnSpc>
                <a:spcPct val="107000"/>
              </a:lnSpc>
              <a:spcAft>
                <a:spcPts val="800"/>
              </a:spcAft>
              <a:buFont typeface="+mj-lt"/>
              <a:buNone/>
            </a:pPr>
            <a:r>
              <a:rPr lang="nl-NL" sz="1100" dirty="0">
                <a:effectLst/>
                <a:latin typeface="Calibri" panose="020F0502020204030204" pitchFamily="34" charset="0"/>
                <a:ea typeface="Calibri" panose="020F0502020204030204" pitchFamily="34" charset="0"/>
                <a:cs typeface="Calibri" panose="020F0502020204030204" pitchFamily="34" charset="0"/>
              </a:rPr>
              <a:t>Ik ken veel mensen die rijden onder invloed van alcohol of drugs</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07000"/>
              </a:lnSpc>
              <a:spcAft>
                <a:spcPts val="800"/>
              </a:spcAft>
              <a:buFont typeface="Symbol" panose="05050102010706020507" pitchFamily="18" charset="2"/>
              <a:buChar char=""/>
            </a:pPr>
            <a:r>
              <a:rPr lang="nl-NL" sz="1100" dirty="0">
                <a:effectLst/>
                <a:latin typeface="Calibri" panose="020F0502020204030204" pitchFamily="34" charset="0"/>
                <a:ea typeface="Calibri" panose="020F0502020204030204" pitchFamily="34" charset="0"/>
                <a:cs typeface="Calibri" panose="020F0502020204030204" pitchFamily="34" charset="0"/>
              </a:rPr>
              <a:t>Wil je daar iets over vertellen?</a:t>
            </a:r>
          </a:p>
          <a:p>
            <a:pPr marL="742950" marR="0" lvl="1" indent="-285750" algn="l" defTabSz="914400" rtl="0" eaLnBrk="1" fontAlgn="auto" latinLnBrk="0" hangingPunct="1">
              <a:lnSpc>
                <a:spcPct val="107000"/>
              </a:lnSpc>
              <a:spcBef>
                <a:spcPts val="0"/>
              </a:spcBef>
              <a:spcAft>
                <a:spcPts val="800"/>
              </a:spcAft>
              <a:buClrTx/>
              <a:buSzTx/>
              <a:buFont typeface="Symbol" panose="05050102010706020507" pitchFamily="18" charset="2"/>
              <a:buChar char=""/>
              <a:tabLst/>
              <a:defRPr/>
            </a:pPr>
            <a:r>
              <a:rPr lang="nl-NL" sz="1800" dirty="0">
                <a:effectLst/>
                <a:latin typeface="Calibri" panose="020F0502020204030204" pitchFamily="34" charset="0"/>
                <a:ea typeface="Calibri" panose="020F0502020204030204" pitchFamily="34" charset="0"/>
                <a:cs typeface="Calibri" panose="020F0502020204030204" pitchFamily="34" charset="0"/>
              </a:rPr>
              <a:t>Vind je het normaal als jongeren rijden onder invloed van alcohol? Waarom wel/niet?</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457200">
              <a:lnSpc>
                <a:spcPct val="107000"/>
              </a:lnSpc>
            </a:pPr>
            <a:r>
              <a:rPr lang="nl-NL" sz="1100" dirty="0">
                <a:effectLst/>
                <a:latin typeface="Calibri" panose="020F0502020204030204" pitchFamily="34" charset="0"/>
                <a:ea typeface="Calibri" panose="020F0502020204030204" pitchFamily="34" charset="0"/>
                <a:cs typeface="Calibri" panose="020F0502020204030204" pitchFamily="34" charset="0"/>
              </a:rPr>
              <a:t> </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0" lvl="0" indent="0">
              <a:lnSpc>
                <a:spcPct val="107000"/>
              </a:lnSpc>
              <a:spcAft>
                <a:spcPts val="800"/>
              </a:spcAft>
              <a:buFont typeface="+mj-lt"/>
              <a:buNone/>
            </a:pPr>
            <a:r>
              <a:rPr lang="nl-NL" sz="1100" dirty="0">
                <a:effectLst/>
                <a:latin typeface="Calibri" panose="020F0502020204030204" pitchFamily="34" charset="0"/>
                <a:ea typeface="Calibri" panose="020F0502020204030204" pitchFamily="34" charset="0"/>
                <a:cs typeface="Calibri" panose="020F0502020204030204" pitchFamily="34" charset="0"/>
              </a:rPr>
              <a:t>Als ik hoor dat een klasgenoot wilt gaan rijden met alcohol op, dan zeg ik daar wat van. </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07000"/>
              </a:lnSpc>
              <a:spcAft>
                <a:spcPts val="800"/>
              </a:spcAft>
              <a:buFont typeface="Symbol" panose="05050102010706020507" pitchFamily="18" charset="2"/>
              <a:buChar char=""/>
            </a:pPr>
            <a:r>
              <a:rPr lang="nl-NL" sz="1100" dirty="0">
                <a:effectLst/>
                <a:latin typeface="Calibri" panose="020F0502020204030204" pitchFamily="34" charset="0"/>
                <a:ea typeface="Calibri" panose="020F0502020204030204" pitchFamily="34" charset="0"/>
                <a:cs typeface="Calibri" panose="020F0502020204030204" pitchFamily="34" charset="0"/>
              </a:rPr>
              <a:t>Waarom zeg je daar wel/niet iets van?</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07000"/>
              </a:lnSpc>
              <a:spcAft>
                <a:spcPts val="800"/>
              </a:spcAft>
              <a:buFont typeface="Symbol" panose="05050102010706020507" pitchFamily="18" charset="2"/>
              <a:buChar char=""/>
            </a:pPr>
            <a:r>
              <a:rPr lang="nl-NL" sz="1100" dirty="0">
                <a:effectLst/>
                <a:latin typeface="Calibri" panose="020F0502020204030204" pitchFamily="34" charset="0"/>
                <a:ea typeface="Calibri" panose="020F0502020204030204" pitchFamily="34" charset="0"/>
                <a:cs typeface="Calibri" panose="020F0502020204030204" pitchFamily="34" charset="0"/>
              </a:rPr>
              <a:t>En wat zou je doen als het een vreemde was?</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nl-NL" sz="1100" dirty="0">
                <a:effectLst/>
                <a:latin typeface="Calibri" panose="020F0502020204030204" pitchFamily="34" charset="0"/>
                <a:ea typeface="Calibri" panose="020F0502020204030204" pitchFamily="34" charset="0"/>
                <a:cs typeface="Calibri" panose="020F0502020204030204" pitchFamily="34" charset="0"/>
              </a:rPr>
              <a:t> </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0" lvl="0" indent="0">
              <a:lnSpc>
                <a:spcPct val="107000"/>
              </a:lnSpc>
              <a:spcAft>
                <a:spcPts val="800"/>
              </a:spcAft>
              <a:buFont typeface="+mj-lt"/>
              <a:buNone/>
            </a:pPr>
            <a:r>
              <a:rPr lang="nl-NL" sz="1100" dirty="0">
                <a:effectLst/>
                <a:latin typeface="Calibri" panose="020F0502020204030204" pitchFamily="34" charset="0"/>
                <a:ea typeface="Calibri" panose="020F0502020204030204" pitchFamily="34" charset="0"/>
                <a:cs typeface="Calibri" panose="020F0502020204030204" pitchFamily="34" charset="0"/>
              </a:rPr>
              <a:t>Ik vind een geldboete een passende straf voor rijden onder invloed van alcohol.</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07000"/>
              </a:lnSpc>
              <a:spcAft>
                <a:spcPts val="800"/>
              </a:spcAft>
              <a:buFont typeface="Symbol" panose="05050102010706020507" pitchFamily="18" charset="2"/>
              <a:buChar char=""/>
            </a:pPr>
            <a:r>
              <a:rPr lang="nl-NL" sz="1100" dirty="0">
                <a:effectLst/>
                <a:latin typeface="Calibri" panose="020F0502020204030204" pitchFamily="34" charset="0"/>
                <a:ea typeface="Calibri" panose="020F0502020204030204" pitchFamily="34" charset="0"/>
                <a:cs typeface="Calibri" panose="020F0502020204030204" pitchFamily="34" charset="0"/>
              </a:rPr>
              <a:t>Waarom wel/niet?</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07000"/>
              </a:lnSpc>
              <a:spcAft>
                <a:spcPts val="800"/>
              </a:spcAft>
              <a:buFont typeface="Symbol" panose="05050102010706020507" pitchFamily="18" charset="2"/>
              <a:buChar char=""/>
            </a:pPr>
            <a:r>
              <a:rPr lang="nl-NL" sz="1100" dirty="0">
                <a:effectLst/>
                <a:latin typeface="Calibri" panose="020F0502020204030204" pitchFamily="34" charset="0"/>
                <a:ea typeface="Calibri" panose="020F0502020204030204" pitchFamily="34" charset="0"/>
                <a:cs typeface="Calibri" panose="020F0502020204030204" pitchFamily="34" charset="0"/>
              </a:rPr>
              <a:t>Zo niet, wat zou dan een passende straf zijn volgens jou?</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a:spcAft>
                <a:spcPts val="800"/>
              </a:spcAft>
            </a:pPr>
            <a:r>
              <a:rPr lang="nl-NL" sz="800" dirty="0">
                <a:effectLst/>
                <a:latin typeface="Calibri" panose="020F0502020204030204" pitchFamily="34" charset="0"/>
                <a:ea typeface="Calibri" panose="020F0502020204030204" pitchFamily="34" charset="0"/>
                <a:cs typeface="Arial" panose="020B0604020202020204" pitchFamily="34" charset="0"/>
              </a:rPr>
              <a:t> </a:t>
            </a:r>
            <a:endParaRPr lang="en-US" dirty="0"/>
          </a:p>
        </p:txBody>
      </p:sp>
      <p:sp>
        <p:nvSpPr>
          <p:cNvPr id="4" name="Slide Number Placeholder 3">
            <a:extLst>
              <a:ext uri="{FF2B5EF4-FFF2-40B4-BE49-F238E27FC236}">
                <a16:creationId xmlns:a16="http://schemas.microsoft.com/office/drawing/2014/main" id="{9BECC891-9279-DD97-A40D-21578D625742}"/>
              </a:ext>
            </a:extLst>
          </p:cNvPr>
          <p:cNvSpPr>
            <a:spLocks noGrp="1"/>
          </p:cNvSpPr>
          <p:nvPr>
            <p:ph type="sldNum" sz="quarter" idx="5"/>
          </p:nvPr>
        </p:nvSpPr>
        <p:spPr/>
        <p:txBody>
          <a:bodyPr/>
          <a:lstStyle/>
          <a:p>
            <a:fld id="{279BD1BB-AD48-44AB-9039-D7E1BB107170}" type="slidenum">
              <a:t>24</a:t>
            </a:fld>
            <a:endParaRPr lang="en-US"/>
          </a:p>
        </p:txBody>
      </p:sp>
    </p:spTree>
    <p:extLst>
      <p:ext uri="{BB962C8B-B14F-4D97-AF65-F5344CB8AC3E}">
        <p14:creationId xmlns:p14="http://schemas.microsoft.com/office/powerpoint/2010/main" val="32966725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6906F9-B295-D675-5D1A-0F3059CD5C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75E730-2FEC-B632-4111-6104F43EBE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96FD56-8465-A1BC-6ED2-EBDF93A77192}"/>
              </a:ext>
            </a:extLst>
          </p:cNvPr>
          <p:cNvSpPr>
            <a:spLocks noGrp="1"/>
          </p:cNvSpPr>
          <p:nvPr>
            <p:ph type="body" idx="1"/>
          </p:nvPr>
        </p:nvSpPr>
        <p:spPr/>
        <p:txBody>
          <a:bodyPr/>
          <a:lstStyle/>
          <a:p>
            <a:pPr marL="0" lvl="0" indent="0">
              <a:lnSpc>
                <a:spcPct val="107000"/>
              </a:lnSpc>
              <a:spcAft>
                <a:spcPts val="800"/>
              </a:spcAft>
              <a:buFont typeface="+mj-lt"/>
              <a:buNone/>
            </a:pPr>
            <a:r>
              <a:rPr lang="nl-NL" sz="1100" dirty="0">
                <a:effectLst/>
                <a:latin typeface="Calibri" panose="020F0502020204030204" pitchFamily="34" charset="0"/>
                <a:ea typeface="Calibri" panose="020F0502020204030204" pitchFamily="34" charset="0"/>
                <a:cs typeface="Calibri" panose="020F0502020204030204" pitchFamily="34" charset="0"/>
              </a:rPr>
              <a:t>Ik vind het logisch dat Jeremy alsnog op de scooter naar huis gaat. </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rtl="0">
              <a:lnSpc>
                <a:spcPct val="107000"/>
              </a:lnSpc>
              <a:spcAft>
                <a:spcPts val="800"/>
              </a:spcAft>
              <a:buFont typeface="Symbol" panose="05050102010706020507" pitchFamily="18" charset="2"/>
              <a:buChar char=""/>
            </a:pPr>
            <a:r>
              <a:rPr lang="nl-NL" sz="1800" dirty="0">
                <a:effectLst/>
                <a:latin typeface="Calibri" panose="020F0502020204030204" pitchFamily="34" charset="0"/>
                <a:ea typeface="Calibri" panose="020F0502020204030204" pitchFamily="34" charset="0"/>
                <a:cs typeface="Calibri" panose="020F0502020204030204" pitchFamily="34" charset="0"/>
              </a:rPr>
              <a:t>Zou je er anders naar kijken als Jeremy drugs had gebruikt/geblowd had en op de scooter was gestapt?</a:t>
            </a:r>
            <a:endParaRPr lang="nl-NL" sz="18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07000"/>
              </a:lnSpc>
              <a:spcAft>
                <a:spcPts val="800"/>
              </a:spcAft>
              <a:buFont typeface="Symbol" panose="05050102010706020507" pitchFamily="18" charset="2"/>
              <a:buChar char=""/>
            </a:pPr>
            <a:r>
              <a:rPr lang="nl-NL" sz="1800" dirty="0">
                <a:effectLst/>
                <a:latin typeface="Calibri" panose="020F0502020204030204" pitchFamily="34" charset="0"/>
                <a:ea typeface="Calibri" panose="020F0502020204030204" pitchFamily="34" charset="0"/>
                <a:cs typeface="Calibri" panose="020F0502020204030204" pitchFamily="34" charset="0"/>
              </a:rPr>
              <a:t>Welke risico’s zou het rijden onder invloed kunnen hebben?</a:t>
            </a:r>
            <a:endParaRPr lang="nl-NL"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nl-NL" sz="1100" dirty="0">
                <a:effectLst/>
                <a:latin typeface="Calibri" panose="020F0502020204030204" pitchFamily="34" charset="0"/>
                <a:ea typeface="Calibri" panose="020F0502020204030204" pitchFamily="34" charset="0"/>
                <a:cs typeface="Calibri" panose="020F0502020204030204" pitchFamily="34" charset="0"/>
              </a:rPr>
              <a:t>  </a:t>
            </a:r>
            <a:r>
              <a:rPr lang="nl-NL" sz="800" dirty="0">
                <a:effectLst/>
                <a:latin typeface="Calibri" panose="020F0502020204030204" pitchFamily="34" charset="0"/>
                <a:ea typeface="Calibri" panose="020F0502020204030204" pitchFamily="34" charset="0"/>
                <a:cs typeface="Arial" panose="020B0604020202020204" pitchFamily="34" charset="0"/>
              </a:rPr>
              <a:t>   </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0" lvl="0" indent="0" rtl="0">
              <a:lnSpc>
                <a:spcPct val="107000"/>
              </a:lnSpc>
              <a:buFont typeface="+mj-lt"/>
              <a:buNone/>
            </a:pPr>
            <a:r>
              <a:rPr lang="nl-NL" sz="1100" dirty="0">
                <a:effectLst/>
                <a:latin typeface="Calibri" panose="020F0502020204030204" pitchFamily="34" charset="0"/>
                <a:ea typeface="Calibri" panose="020F0502020204030204" pitchFamily="34" charset="0"/>
                <a:cs typeface="Calibri" panose="020F0502020204030204" pitchFamily="34" charset="0"/>
              </a:rPr>
              <a:t>Als ik in de situatie van Jeremy zat, zou ik precies weten wat ik moet doen.</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07000"/>
              </a:lnSpc>
              <a:spcAft>
                <a:spcPts val="800"/>
              </a:spcAft>
              <a:buFont typeface="Symbol" panose="05050102010706020507" pitchFamily="18" charset="2"/>
              <a:buChar char=""/>
            </a:pPr>
            <a:r>
              <a:rPr lang="nl-NL" sz="1100" dirty="0">
                <a:effectLst/>
                <a:latin typeface="Calibri" panose="020F0502020204030204" pitchFamily="34" charset="0"/>
                <a:ea typeface="Calibri" panose="020F0502020204030204" pitchFamily="34" charset="0"/>
                <a:cs typeface="Calibri" panose="020F0502020204030204" pitchFamily="34" charset="0"/>
              </a:rPr>
              <a:t>Zou je de laatste bus missen? Wat als er ineens geen bussen meer rijden?</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07000"/>
              </a:lnSpc>
              <a:spcAft>
                <a:spcPts val="800"/>
              </a:spcAft>
              <a:buFont typeface="Symbol" panose="05050102010706020507" pitchFamily="18" charset="2"/>
              <a:buChar char=""/>
            </a:pPr>
            <a:r>
              <a:rPr lang="nl-NL" sz="1100" dirty="0">
                <a:effectLst/>
                <a:latin typeface="Calibri" panose="020F0502020204030204" pitchFamily="34" charset="0"/>
                <a:ea typeface="Calibri" panose="020F0502020204030204" pitchFamily="34" charset="0"/>
                <a:cs typeface="Calibri" panose="020F0502020204030204" pitchFamily="34" charset="0"/>
              </a:rPr>
              <a:t>Zou je liever een taxi nemen? Waarom wel/niet?</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07000"/>
              </a:lnSpc>
              <a:spcAft>
                <a:spcPts val="800"/>
              </a:spcAft>
              <a:buFont typeface="Symbol" panose="05050102010706020507" pitchFamily="18" charset="2"/>
              <a:buChar char=""/>
            </a:pPr>
            <a:r>
              <a:rPr lang="nl-NL" sz="1100" dirty="0">
                <a:effectLst/>
                <a:latin typeface="Calibri" panose="020F0502020204030204" pitchFamily="34" charset="0"/>
                <a:ea typeface="Calibri" panose="020F0502020204030204" pitchFamily="34" charset="0"/>
                <a:cs typeface="Calibri" panose="020F0502020204030204" pitchFamily="34" charset="0"/>
              </a:rPr>
              <a:t>Hoe zou jij het oplossen als je Jeremy was? </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07000"/>
              </a:lnSpc>
              <a:spcAft>
                <a:spcPts val="800"/>
              </a:spcAft>
              <a:buFont typeface="Symbol" panose="05050102010706020507" pitchFamily="18" charset="2"/>
              <a:buChar char=""/>
            </a:pPr>
            <a:r>
              <a:rPr lang="nl-NL" sz="1100" dirty="0">
                <a:effectLst/>
                <a:latin typeface="Calibri" panose="020F0502020204030204" pitchFamily="34" charset="0"/>
                <a:ea typeface="Calibri" panose="020F0502020204030204" pitchFamily="34" charset="0"/>
                <a:cs typeface="Calibri" panose="020F0502020204030204" pitchFamily="34" charset="0"/>
              </a:rPr>
              <a:t>Hoe zou je deze situatie kunnen voorkomen?</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914400">
              <a:lnSpc>
                <a:spcPct val="107000"/>
              </a:lnSpc>
              <a:spcAft>
                <a:spcPts val="800"/>
              </a:spcAft>
            </a:pPr>
            <a:r>
              <a:rPr lang="nl-NL" sz="1100" dirty="0">
                <a:effectLst/>
                <a:latin typeface="Calibri" panose="020F0502020204030204" pitchFamily="34" charset="0"/>
                <a:ea typeface="Calibri" panose="020F0502020204030204" pitchFamily="34" charset="0"/>
                <a:cs typeface="Calibri" panose="020F0502020204030204" pitchFamily="34" charset="0"/>
              </a:rPr>
              <a:t> </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0" lvl="0" indent="0">
              <a:lnSpc>
                <a:spcPct val="107000"/>
              </a:lnSpc>
              <a:spcAft>
                <a:spcPts val="800"/>
              </a:spcAft>
              <a:buFont typeface="+mj-lt"/>
              <a:buNone/>
            </a:pPr>
            <a:r>
              <a:rPr lang="nl-NL" sz="1100" dirty="0">
                <a:effectLst/>
                <a:latin typeface="Calibri" panose="020F0502020204030204" pitchFamily="34" charset="0"/>
                <a:ea typeface="Calibri" panose="020F0502020204030204" pitchFamily="34" charset="0"/>
                <a:cs typeface="Calibri" panose="020F0502020204030204" pitchFamily="34" charset="0"/>
              </a:rPr>
              <a:t>Ik ken veel mensen die rijden onder invloed van alcohol of drugs</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07000"/>
              </a:lnSpc>
              <a:spcAft>
                <a:spcPts val="800"/>
              </a:spcAft>
              <a:buFont typeface="Symbol" panose="05050102010706020507" pitchFamily="18" charset="2"/>
              <a:buChar char=""/>
            </a:pPr>
            <a:r>
              <a:rPr lang="nl-NL" sz="1100" dirty="0">
                <a:effectLst/>
                <a:latin typeface="Calibri" panose="020F0502020204030204" pitchFamily="34" charset="0"/>
                <a:ea typeface="Calibri" panose="020F0502020204030204" pitchFamily="34" charset="0"/>
                <a:cs typeface="Calibri" panose="020F0502020204030204" pitchFamily="34" charset="0"/>
              </a:rPr>
              <a:t>Wil je daar iets over vertellen?</a:t>
            </a:r>
          </a:p>
          <a:p>
            <a:pPr marL="742950" marR="0" lvl="1" indent="-285750" algn="l" defTabSz="914400" rtl="0" eaLnBrk="1" fontAlgn="auto" latinLnBrk="0" hangingPunct="1">
              <a:lnSpc>
                <a:spcPct val="107000"/>
              </a:lnSpc>
              <a:spcBef>
                <a:spcPts val="0"/>
              </a:spcBef>
              <a:spcAft>
                <a:spcPts val="800"/>
              </a:spcAft>
              <a:buClrTx/>
              <a:buSzTx/>
              <a:buFont typeface="Symbol" panose="05050102010706020507" pitchFamily="18" charset="2"/>
              <a:buChar char=""/>
              <a:tabLst/>
              <a:defRPr/>
            </a:pPr>
            <a:r>
              <a:rPr lang="nl-NL" sz="1800" dirty="0">
                <a:effectLst/>
                <a:latin typeface="Calibri" panose="020F0502020204030204" pitchFamily="34" charset="0"/>
                <a:ea typeface="Calibri" panose="020F0502020204030204" pitchFamily="34" charset="0"/>
                <a:cs typeface="Calibri" panose="020F0502020204030204" pitchFamily="34" charset="0"/>
              </a:rPr>
              <a:t>Vind je het normaal als jongeren rijden onder invloed van alcohol? Waarom wel/niet?</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457200">
              <a:lnSpc>
                <a:spcPct val="107000"/>
              </a:lnSpc>
            </a:pPr>
            <a:r>
              <a:rPr lang="nl-NL" sz="1100" dirty="0">
                <a:effectLst/>
                <a:latin typeface="Calibri" panose="020F0502020204030204" pitchFamily="34" charset="0"/>
                <a:ea typeface="Calibri" panose="020F0502020204030204" pitchFamily="34" charset="0"/>
                <a:cs typeface="Calibri" panose="020F0502020204030204" pitchFamily="34" charset="0"/>
              </a:rPr>
              <a:t> </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0" lvl="0" indent="0">
              <a:lnSpc>
                <a:spcPct val="107000"/>
              </a:lnSpc>
              <a:spcAft>
                <a:spcPts val="800"/>
              </a:spcAft>
              <a:buFont typeface="+mj-lt"/>
              <a:buNone/>
            </a:pPr>
            <a:r>
              <a:rPr lang="nl-NL" sz="1100" dirty="0">
                <a:effectLst/>
                <a:latin typeface="Calibri" panose="020F0502020204030204" pitchFamily="34" charset="0"/>
                <a:ea typeface="Calibri" panose="020F0502020204030204" pitchFamily="34" charset="0"/>
                <a:cs typeface="Calibri" panose="020F0502020204030204" pitchFamily="34" charset="0"/>
              </a:rPr>
              <a:t>Als ik hoor dat een klasgenoot wilt gaan rijden met alcohol op, dan zeg ik daar wat van. </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07000"/>
              </a:lnSpc>
              <a:spcAft>
                <a:spcPts val="800"/>
              </a:spcAft>
              <a:buFont typeface="Symbol" panose="05050102010706020507" pitchFamily="18" charset="2"/>
              <a:buChar char=""/>
            </a:pPr>
            <a:r>
              <a:rPr lang="nl-NL" sz="1100" dirty="0">
                <a:effectLst/>
                <a:latin typeface="Calibri" panose="020F0502020204030204" pitchFamily="34" charset="0"/>
                <a:ea typeface="Calibri" panose="020F0502020204030204" pitchFamily="34" charset="0"/>
                <a:cs typeface="Calibri" panose="020F0502020204030204" pitchFamily="34" charset="0"/>
              </a:rPr>
              <a:t>Waarom zeg je daar wel/niet iets van?</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07000"/>
              </a:lnSpc>
              <a:spcAft>
                <a:spcPts val="800"/>
              </a:spcAft>
              <a:buFont typeface="Symbol" panose="05050102010706020507" pitchFamily="18" charset="2"/>
              <a:buChar char=""/>
            </a:pPr>
            <a:r>
              <a:rPr lang="nl-NL" sz="1100" dirty="0">
                <a:effectLst/>
                <a:latin typeface="Calibri" panose="020F0502020204030204" pitchFamily="34" charset="0"/>
                <a:ea typeface="Calibri" panose="020F0502020204030204" pitchFamily="34" charset="0"/>
                <a:cs typeface="Calibri" panose="020F0502020204030204" pitchFamily="34" charset="0"/>
              </a:rPr>
              <a:t>En wat zou je doen als het een vreemde was?</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nl-NL" sz="1100" dirty="0">
                <a:effectLst/>
                <a:latin typeface="Calibri" panose="020F0502020204030204" pitchFamily="34" charset="0"/>
                <a:ea typeface="Calibri" panose="020F0502020204030204" pitchFamily="34" charset="0"/>
                <a:cs typeface="Calibri" panose="020F0502020204030204" pitchFamily="34" charset="0"/>
              </a:rPr>
              <a:t> </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0" lvl="0" indent="0">
              <a:lnSpc>
                <a:spcPct val="107000"/>
              </a:lnSpc>
              <a:spcAft>
                <a:spcPts val="800"/>
              </a:spcAft>
              <a:buFont typeface="+mj-lt"/>
              <a:buNone/>
            </a:pPr>
            <a:r>
              <a:rPr lang="nl-NL" sz="1100" dirty="0">
                <a:effectLst/>
                <a:latin typeface="Calibri" panose="020F0502020204030204" pitchFamily="34" charset="0"/>
                <a:ea typeface="Calibri" panose="020F0502020204030204" pitchFamily="34" charset="0"/>
                <a:cs typeface="Calibri" panose="020F0502020204030204" pitchFamily="34" charset="0"/>
              </a:rPr>
              <a:t>Ik vind een geldboete een passende straf voor rijden onder invloed van alcohol.</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07000"/>
              </a:lnSpc>
              <a:spcAft>
                <a:spcPts val="800"/>
              </a:spcAft>
              <a:buFont typeface="Symbol" panose="05050102010706020507" pitchFamily="18" charset="2"/>
              <a:buChar char=""/>
            </a:pPr>
            <a:r>
              <a:rPr lang="nl-NL" sz="1100" dirty="0">
                <a:effectLst/>
                <a:latin typeface="Calibri" panose="020F0502020204030204" pitchFamily="34" charset="0"/>
                <a:ea typeface="Calibri" panose="020F0502020204030204" pitchFamily="34" charset="0"/>
                <a:cs typeface="Calibri" panose="020F0502020204030204" pitchFamily="34" charset="0"/>
              </a:rPr>
              <a:t>Waarom wel/niet?</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07000"/>
              </a:lnSpc>
              <a:spcAft>
                <a:spcPts val="800"/>
              </a:spcAft>
              <a:buFont typeface="Symbol" panose="05050102010706020507" pitchFamily="18" charset="2"/>
              <a:buChar char=""/>
            </a:pPr>
            <a:r>
              <a:rPr lang="nl-NL" sz="1100" dirty="0">
                <a:effectLst/>
                <a:latin typeface="Calibri" panose="020F0502020204030204" pitchFamily="34" charset="0"/>
                <a:ea typeface="Calibri" panose="020F0502020204030204" pitchFamily="34" charset="0"/>
                <a:cs typeface="Calibri" panose="020F0502020204030204" pitchFamily="34" charset="0"/>
              </a:rPr>
              <a:t>Zo niet, wat zou dan een passende straf zijn volgens jou?</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a:spcAft>
                <a:spcPts val="800"/>
              </a:spcAft>
            </a:pPr>
            <a:r>
              <a:rPr lang="nl-NL" sz="800" dirty="0">
                <a:effectLst/>
                <a:latin typeface="Calibri" panose="020F0502020204030204" pitchFamily="34" charset="0"/>
                <a:ea typeface="Calibri" panose="020F0502020204030204" pitchFamily="34" charset="0"/>
                <a:cs typeface="Arial" panose="020B0604020202020204" pitchFamily="34" charset="0"/>
              </a:rPr>
              <a:t> </a:t>
            </a:r>
            <a:endParaRPr lang="en-US" dirty="0"/>
          </a:p>
          <a:p>
            <a:endParaRPr lang="en-US" dirty="0"/>
          </a:p>
        </p:txBody>
      </p:sp>
      <p:sp>
        <p:nvSpPr>
          <p:cNvPr id="4" name="Slide Number Placeholder 3">
            <a:extLst>
              <a:ext uri="{FF2B5EF4-FFF2-40B4-BE49-F238E27FC236}">
                <a16:creationId xmlns:a16="http://schemas.microsoft.com/office/drawing/2014/main" id="{2C685488-E71C-08B8-064C-8773C44937CC}"/>
              </a:ext>
            </a:extLst>
          </p:cNvPr>
          <p:cNvSpPr>
            <a:spLocks noGrp="1"/>
          </p:cNvSpPr>
          <p:nvPr>
            <p:ph type="sldNum" sz="quarter" idx="5"/>
          </p:nvPr>
        </p:nvSpPr>
        <p:spPr/>
        <p:txBody>
          <a:bodyPr/>
          <a:lstStyle/>
          <a:p>
            <a:fld id="{279BD1BB-AD48-44AB-9039-D7E1BB107170}" type="slidenum">
              <a:t>25</a:t>
            </a:fld>
            <a:endParaRPr lang="en-US"/>
          </a:p>
        </p:txBody>
      </p:sp>
    </p:spTree>
    <p:extLst>
      <p:ext uri="{BB962C8B-B14F-4D97-AF65-F5344CB8AC3E}">
        <p14:creationId xmlns:p14="http://schemas.microsoft.com/office/powerpoint/2010/main" val="13133351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6E5721-72DC-7B98-5924-1717845E20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1BE170-CB9B-831E-BCE5-F27D637866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D9CE33-C12C-4956-BC75-2F974B285D4E}"/>
              </a:ext>
            </a:extLst>
          </p:cNvPr>
          <p:cNvSpPr>
            <a:spLocks noGrp="1"/>
          </p:cNvSpPr>
          <p:nvPr>
            <p:ph type="body" idx="1"/>
          </p:nvPr>
        </p:nvSpPr>
        <p:spPr/>
        <p:txBody>
          <a:bodyPr/>
          <a:lstStyle/>
          <a:p>
            <a:pPr marL="0" lvl="0" indent="0">
              <a:lnSpc>
                <a:spcPct val="107000"/>
              </a:lnSpc>
              <a:spcAft>
                <a:spcPts val="800"/>
              </a:spcAft>
              <a:buFont typeface="+mj-lt"/>
              <a:buNone/>
            </a:pPr>
            <a:r>
              <a:rPr lang="nl-NL" sz="1100" dirty="0">
                <a:effectLst/>
                <a:latin typeface="Calibri" panose="020F0502020204030204" pitchFamily="34" charset="0"/>
                <a:ea typeface="Calibri" panose="020F0502020204030204" pitchFamily="34" charset="0"/>
                <a:cs typeface="Calibri" panose="020F0502020204030204" pitchFamily="34" charset="0"/>
              </a:rPr>
              <a:t>Ik vind het logisch dat Jeremy alsnog op de scooter naar huis gaat. </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rtl="0">
              <a:lnSpc>
                <a:spcPct val="107000"/>
              </a:lnSpc>
              <a:spcAft>
                <a:spcPts val="800"/>
              </a:spcAft>
              <a:buFont typeface="Symbol" panose="05050102010706020507" pitchFamily="18" charset="2"/>
              <a:buChar char=""/>
            </a:pPr>
            <a:r>
              <a:rPr lang="nl-NL" sz="1800" dirty="0">
                <a:effectLst/>
                <a:latin typeface="Calibri" panose="020F0502020204030204" pitchFamily="34" charset="0"/>
                <a:ea typeface="Calibri" panose="020F0502020204030204" pitchFamily="34" charset="0"/>
                <a:cs typeface="Calibri" panose="020F0502020204030204" pitchFamily="34" charset="0"/>
              </a:rPr>
              <a:t>Zou je er anders naar kijken als Jeremy drugs had gebruikt/geblowd had en op de scooter was gestapt?</a:t>
            </a:r>
            <a:endParaRPr lang="nl-NL" sz="18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07000"/>
              </a:lnSpc>
              <a:spcAft>
                <a:spcPts val="800"/>
              </a:spcAft>
              <a:buFont typeface="Symbol" panose="05050102010706020507" pitchFamily="18" charset="2"/>
              <a:buChar char=""/>
            </a:pPr>
            <a:r>
              <a:rPr lang="nl-NL" sz="1800" dirty="0">
                <a:effectLst/>
                <a:latin typeface="Calibri" panose="020F0502020204030204" pitchFamily="34" charset="0"/>
                <a:ea typeface="Calibri" panose="020F0502020204030204" pitchFamily="34" charset="0"/>
                <a:cs typeface="Calibri" panose="020F0502020204030204" pitchFamily="34" charset="0"/>
              </a:rPr>
              <a:t>Welke risico’s zou het rijden onder invloed kunnen hebben?</a:t>
            </a:r>
            <a:endParaRPr lang="nl-NL"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nl-NL" sz="1100" dirty="0">
                <a:effectLst/>
                <a:latin typeface="Calibri" panose="020F0502020204030204" pitchFamily="34" charset="0"/>
                <a:ea typeface="Calibri" panose="020F0502020204030204" pitchFamily="34" charset="0"/>
                <a:cs typeface="Calibri" panose="020F0502020204030204" pitchFamily="34" charset="0"/>
              </a:rPr>
              <a:t>  </a:t>
            </a:r>
            <a:r>
              <a:rPr lang="nl-NL" sz="800" dirty="0">
                <a:effectLst/>
                <a:latin typeface="Calibri" panose="020F0502020204030204" pitchFamily="34" charset="0"/>
                <a:ea typeface="Calibri" panose="020F0502020204030204" pitchFamily="34" charset="0"/>
                <a:cs typeface="Arial" panose="020B0604020202020204" pitchFamily="34" charset="0"/>
              </a:rPr>
              <a:t>   </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0" lvl="0" indent="0" rtl="0">
              <a:lnSpc>
                <a:spcPct val="107000"/>
              </a:lnSpc>
              <a:buFont typeface="+mj-lt"/>
              <a:buNone/>
            </a:pPr>
            <a:r>
              <a:rPr lang="nl-NL" sz="1100" dirty="0">
                <a:effectLst/>
                <a:latin typeface="Calibri" panose="020F0502020204030204" pitchFamily="34" charset="0"/>
                <a:ea typeface="Calibri" panose="020F0502020204030204" pitchFamily="34" charset="0"/>
                <a:cs typeface="Calibri" panose="020F0502020204030204" pitchFamily="34" charset="0"/>
              </a:rPr>
              <a:t>Als ik in de situatie van Jeremy zat, zou ik precies weten wat ik moet doen.</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07000"/>
              </a:lnSpc>
              <a:spcAft>
                <a:spcPts val="800"/>
              </a:spcAft>
              <a:buFont typeface="Symbol" panose="05050102010706020507" pitchFamily="18" charset="2"/>
              <a:buChar char=""/>
            </a:pPr>
            <a:r>
              <a:rPr lang="nl-NL" sz="1100" dirty="0">
                <a:effectLst/>
                <a:latin typeface="Calibri" panose="020F0502020204030204" pitchFamily="34" charset="0"/>
                <a:ea typeface="Calibri" panose="020F0502020204030204" pitchFamily="34" charset="0"/>
                <a:cs typeface="Calibri" panose="020F0502020204030204" pitchFamily="34" charset="0"/>
              </a:rPr>
              <a:t>Zou je de laatste bus missen? Wat als er ineens geen bussen meer rijden?</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07000"/>
              </a:lnSpc>
              <a:spcAft>
                <a:spcPts val="800"/>
              </a:spcAft>
              <a:buFont typeface="Symbol" panose="05050102010706020507" pitchFamily="18" charset="2"/>
              <a:buChar char=""/>
            </a:pPr>
            <a:r>
              <a:rPr lang="nl-NL" sz="1100" dirty="0">
                <a:effectLst/>
                <a:latin typeface="Calibri" panose="020F0502020204030204" pitchFamily="34" charset="0"/>
                <a:ea typeface="Calibri" panose="020F0502020204030204" pitchFamily="34" charset="0"/>
                <a:cs typeface="Calibri" panose="020F0502020204030204" pitchFamily="34" charset="0"/>
              </a:rPr>
              <a:t>Zou je liever een taxi nemen? Waarom wel/niet?</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07000"/>
              </a:lnSpc>
              <a:spcAft>
                <a:spcPts val="800"/>
              </a:spcAft>
              <a:buFont typeface="Symbol" panose="05050102010706020507" pitchFamily="18" charset="2"/>
              <a:buChar char=""/>
            </a:pPr>
            <a:r>
              <a:rPr lang="nl-NL" sz="1100" dirty="0">
                <a:effectLst/>
                <a:latin typeface="Calibri" panose="020F0502020204030204" pitchFamily="34" charset="0"/>
                <a:ea typeface="Calibri" panose="020F0502020204030204" pitchFamily="34" charset="0"/>
                <a:cs typeface="Calibri" panose="020F0502020204030204" pitchFamily="34" charset="0"/>
              </a:rPr>
              <a:t>Hoe zou jij het oplossen als je Jeremy was? </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07000"/>
              </a:lnSpc>
              <a:spcAft>
                <a:spcPts val="800"/>
              </a:spcAft>
              <a:buFont typeface="Symbol" panose="05050102010706020507" pitchFamily="18" charset="2"/>
              <a:buChar char=""/>
            </a:pPr>
            <a:r>
              <a:rPr lang="nl-NL" sz="1100" dirty="0">
                <a:effectLst/>
                <a:latin typeface="Calibri" panose="020F0502020204030204" pitchFamily="34" charset="0"/>
                <a:ea typeface="Calibri" panose="020F0502020204030204" pitchFamily="34" charset="0"/>
                <a:cs typeface="Calibri" panose="020F0502020204030204" pitchFamily="34" charset="0"/>
              </a:rPr>
              <a:t>Hoe zou je deze situatie kunnen voorkomen?</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914400">
              <a:lnSpc>
                <a:spcPct val="107000"/>
              </a:lnSpc>
              <a:spcAft>
                <a:spcPts val="800"/>
              </a:spcAft>
            </a:pPr>
            <a:r>
              <a:rPr lang="nl-NL" sz="1100" dirty="0">
                <a:effectLst/>
                <a:latin typeface="Calibri" panose="020F0502020204030204" pitchFamily="34" charset="0"/>
                <a:ea typeface="Calibri" panose="020F0502020204030204" pitchFamily="34" charset="0"/>
                <a:cs typeface="Calibri" panose="020F0502020204030204" pitchFamily="34" charset="0"/>
              </a:rPr>
              <a:t> </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0" lvl="0" indent="0">
              <a:lnSpc>
                <a:spcPct val="107000"/>
              </a:lnSpc>
              <a:spcAft>
                <a:spcPts val="800"/>
              </a:spcAft>
              <a:buFont typeface="+mj-lt"/>
              <a:buNone/>
            </a:pPr>
            <a:r>
              <a:rPr lang="nl-NL" sz="1100" dirty="0">
                <a:effectLst/>
                <a:latin typeface="Calibri" panose="020F0502020204030204" pitchFamily="34" charset="0"/>
                <a:ea typeface="Calibri" panose="020F0502020204030204" pitchFamily="34" charset="0"/>
                <a:cs typeface="Calibri" panose="020F0502020204030204" pitchFamily="34" charset="0"/>
              </a:rPr>
              <a:t>Ik ken veel mensen die rijden onder invloed van alcohol of drugs</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07000"/>
              </a:lnSpc>
              <a:spcAft>
                <a:spcPts val="800"/>
              </a:spcAft>
              <a:buFont typeface="Symbol" panose="05050102010706020507" pitchFamily="18" charset="2"/>
              <a:buChar char=""/>
            </a:pPr>
            <a:r>
              <a:rPr lang="nl-NL" sz="1100" dirty="0">
                <a:effectLst/>
                <a:latin typeface="Calibri" panose="020F0502020204030204" pitchFamily="34" charset="0"/>
                <a:ea typeface="Calibri" panose="020F0502020204030204" pitchFamily="34" charset="0"/>
                <a:cs typeface="Calibri" panose="020F0502020204030204" pitchFamily="34" charset="0"/>
              </a:rPr>
              <a:t>Wil je daar iets over vertellen?</a:t>
            </a:r>
          </a:p>
          <a:p>
            <a:pPr marL="742950" marR="0" lvl="1" indent="-285750" algn="l" defTabSz="914400" rtl="0" eaLnBrk="1" fontAlgn="auto" latinLnBrk="0" hangingPunct="1">
              <a:lnSpc>
                <a:spcPct val="107000"/>
              </a:lnSpc>
              <a:spcBef>
                <a:spcPts val="0"/>
              </a:spcBef>
              <a:spcAft>
                <a:spcPts val="800"/>
              </a:spcAft>
              <a:buClrTx/>
              <a:buSzTx/>
              <a:buFont typeface="Symbol" panose="05050102010706020507" pitchFamily="18" charset="2"/>
              <a:buChar char=""/>
              <a:tabLst/>
              <a:defRPr/>
            </a:pPr>
            <a:r>
              <a:rPr lang="nl-NL" sz="1800" dirty="0">
                <a:effectLst/>
                <a:latin typeface="Calibri" panose="020F0502020204030204" pitchFamily="34" charset="0"/>
                <a:ea typeface="Calibri" panose="020F0502020204030204" pitchFamily="34" charset="0"/>
                <a:cs typeface="Calibri" panose="020F0502020204030204" pitchFamily="34" charset="0"/>
              </a:rPr>
              <a:t>Vind je het normaal als jongeren rijden onder invloed van alcohol? Waarom wel/niet?</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457200">
              <a:lnSpc>
                <a:spcPct val="107000"/>
              </a:lnSpc>
            </a:pPr>
            <a:r>
              <a:rPr lang="nl-NL" sz="1100" dirty="0">
                <a:effectLst/>
                <a:latin typeface="Calibri" panose="020F0502020204030204" pitchFamily="34" charset="0"/>
                <a:ea typeface="Calibri" panose="020F0502020204030204" pitchFamily="34" charset="0"/>
                <a:cs typeface="Calibri" panose="020F0502020204030204" pitchFamily="34" charset="0"/>
              </a:rPr>
              <a:t> </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0" lvl="0" indent="0">
              <a:lnSpc>
                <a:spcPct val="107000"/>
              </a:lnSpc>
              <a:spcAft>
                <a:spcPts val="800"/>
              </a:spcAft>
              <a:buFont typeface="+mj-lt"/>
              <a:buNone/>
            </a:pPr>
            <a:r>
              <a:rPr lang="nl-NL" sz="1100" dirty="0">
                <a:effectLst/>
                <a:latin typeface="Calibri" panose="020F0502020204030204" pitchFamily="34" charset="0"/>
                <a:ea typeface="Calibri" panose="020F0502020204030204" pitchFamily="34" charset="0"/>
                <a:cs typeface="Calibri" panose="020F0502020204030204" pitchFamily="34" charset="0"/>
              </a:rPr>
              <a:t>Als ik hoor dat een klasgenoot wilt gaan rijden met alcohol op, dan zeg ik daar wat van. </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07000"/>
              </a:lnSpc>
              <a:spcAft>
                <a:spcPts val="800"/>
              </a:spcAft>
              <a:buFont typeface="Symbol" panose="05050102010706020507" pitchFamily="18" charset="2"/>
              <a:buChar char=""/>
            </a:pPr>
            <a:r>
              <a:rPr lang="nl-NL" sz="1100" dirty="0">
                <a:effectLst/>
                <a:latin typeface="Calibri" panose="020F0502020204030204" pitchFamily="34" charset="0"/>
                <a:ea typeface="Calibri" panose="020F0502020204030204" pitchFamily="34" charset="0"/>
                <a:cs typeface="Calibri" panose="020F0502020204030204" pitchFamily="34" charset="0"/>
              </a:rPr>
              <a:t>Waarom zeg je daar wel/niet iets van?</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07000"/>
              </a:lnSpc>
              <a:spcAft>
                <a:spcPts val="800"/>
              </a:spcAft>
              <a:buFont typeface="Symbol" panose="05050102010706020507" pitchFamily="18" charset="2"/>
              <a:buChar char=""/>
            </a:pPr>
            <a:r>
              <a:rPr lang="nl-NL" sz="1100" dirty="0">
                <a:effectLst/>
                <a:latin typeface="Calibri" panose="020F0502020204030204" pitchFamily="34" charset="0"/>
                <a:ea typeface="Calibri" panose="020F0502020204030204" pitchFamily="34" charset="0"/>
                <a:cs typeface="Calibri" panose="020F0502020204030204" pitchFamily="34" charset="0"/>
              </a:rPr>
              <a:t>En wat zou je doen als het een vreemde was?</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nl-NL" sz="1100" dirty="0">
                <a:effectLst/>
                <a:latin typeface="Calibri" panose="020F0502020204030204" pitchFamily="34" charset="0"/>
                <a:ea typeface="Calibri" panose="020F0502020204030204" pitchFamily="34" charset="0"/>
                <a:cs typeface="Calibri" panose="020F0502020204030204" pitchFamily="34" charset="0"/>
              </a:rPr>
              <a:t> </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0" lvl="0" indent="0">
              <a:lnSpc>
                <a:spcPct val="107000"/>
              </a:lnSpc>
              <a:spcAft>
                <a:spcPts val="800"/>
              </a:spcAft>
              <a:buFont typeface="+mj-lt"/>
              <a:buNone/>
            </a:pPr>
            <a:r>
              <a:rPr lang="nl-NL" sz="1100" dirty="0">
                <a:effectLst/>
                <a:latin typeface="Calibri" panose="020F0502020204030204" pitchFamily="34" charset="0"/>
                <a:ea typeface="Calibri" panose="020F0502020204030204" pitchFamily="34" charset="0"/>
                <a:cs typeface="Calibri" panose="020F0502020204030204" pitchFamily="34" charset="0"/>
              </a:rPr>
              <a:t>Ik vind een geldboete een passende straf voor rijden onder invloed van alcohol.</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07000"/>
              </a:lnSpc>
              <a:spcAft>
                <a:spcPts val="800"/>
              </a:spcAft>
              <a:buFont typeface="Symbol" panose="05050102010706020507" pitchFamily="18" charset="2"/>
              <a:buChar char=""/>
            </a:pPr>
            <a:r>
              <a:rPr lang="nl-NL" sz="1100" dirty="0">
                <a:effectLst/>
                <a:latin typeface="Calibri" panose="020F0502020204030204" pitchFamily="34" charset="0"/>
                <a:ea typeface="Calibri" panose="020F0502020204030204" pitchFamily="34" charset="0"/>
                <a:cs typeface="Calibri" panose="020F0502020204030204" pitchFamily="34" charset="0"/>
              </a:rPr>
              <a:t>Waarom wel/niet?</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07000"/>
              </a:lnSpc>
              <a:spcAft>
                <a:spcPts val="800"/>
              </a:spcAft>
              <a:buFont typeface="Symbol" panose="05050102010706020507" pitchFamily="18" charset="2"/>
              <a:buChar char=""/>
            </a:pPr>
            <a:r>
              <a:rPr lang="nl-NL" sz="1100" dirty="0">
                <a:effectLst/>
                <a:latin typeface="Calibri" panose="020F0502020204030204" pitchFamily="34" charset="0"/>
                <a:ea typeface="Calibri" panose="020F0502020204030204" pitchFamily="34" charset="0"/>
                <a:cs typeface="Calibri" panose="020F0502020204030204" pitchFamily="34" charset="0"/>
              </a:rPr>
              <a:t>Zo niet, wat zou dan een passende straf zijn volgens jou?</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a:spcAft>
                <a:spcPts val="800"/>
              </a:spcAft>
            </a:pPr>
            <a:r>
              <a:rPr lang="nl-NL" sz="800" dirty="0">
                <a:effectLst/>
                <a:latin typeface="Calibri" panose="020F0502020204030204" pitchFamily="34" charset="0"/>
                <a:ea typeface="Calibri" panose="020F0502020204030204" pitchFamily="34" charset="0"/>
                <a:cs typeface="Arial" panose="020B0604020202020204" pitchFamily="34" charset="0"/>
              </a:rPr>
              <a:t> </a:t>
            </a:r>
            <a:endParaRPr lang="en-US" dirty="0"/>
          </a:p>
          <a:p>
            <a:endParaRPr lang="en-US" dirty="0"/>
          </a:p>
        </p:txBody>
      </p:sp>
      <p:sp>
        <p:nvSpPr>
          <p:cNvPr id="4" name="Slide Number Placeholder 3">
            <a:extLst>
              <a:ext uri="{FF2B5EF4-FFF2-40B4-BE49-F238E27FC236}">
                <a16:creationId xmlns:a16="http://schemas.microsoft.com/office/drawing/2014/main" id="{6468AE71-069B-AAB3-60FC-AC1FA34158F8}"/>
              </a:ext>
            </a:extLst>
          </p:cNvPr>
          <p:cNvSpPr>
            <a:spLocks noGrp="1"/>
          </p:cNvSpPr>
          <p:nvPr>
            <p:ph type="sldNum" sz="quarter" idx="5"/>
          </p:nvPr>
        </p:nvSpPr>
        <p:spPr/>
        <p:txBody>
          <a:bodyPr/>
          <a:lstStyle/>
          <a:p>
            <a:fld id="{279BD1BB-AD48-44AB-9039-D7E1BB107170}" type="slidenum">
              <a:t>26</a:t>
            </a:fld>
            <a:endParaRPr lang="en-US"/>
          </a:p>
        </p:txBody>
      </p:sp>
    </p:spTree>
    <p:extLst>
      <p:ext uri="{BB962C8B-B14F-4D97-AF65-F5344CB8AC3E}">
        <p14:creationId xmlns:p14="http://schemas.microsoft.com/office/powerpoint/2010/main" val="36487893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4773A3-9651-7A2F-BF0C-C338F2AA9C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26ADBC-1982-2DAC-4F14-AD6BBBD01C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3830C6-328E-9909-165F-B3A4F19EBB69}"/>
              </a:ext>
            </a:extLst>
          </p:cNvPr>
          <p:cNvSpPr>
            <a:spLocks noGrp="1"/>
          </p:cNvSpPr>
          <p:nvPr>
            <p:ph type="body" idx="1"/>
          </p:nvPr>
        </p:nvSpPr>
        <p:spPr/>
        <p:txBody>
          <a:bodyPr/>
          <a:lstStyle/>
          <a:p>
            <a:pPr marL="0" lvl="0" indent="0">
              <a:lnSpc>
                <a:spcPct val="107000"/>
              </a:lnSpc>
              <a:spcAft>
                <a:spcPts val="800"/>
              </a:spcAft>
              <a:buFont typeface="+mj-lt"/>
              <a:buNone/>
            </a:pPr>
            <a:r>
              <a:rPr lang="nl-NL" sz="1100" dirty="0">
                <a:effectLst/>
                <a:latin typeface="Calibri" panose="020F0502020204030204" pitchFamily="34" charset="0"/>
                <a:ea typeface="Calibri" panose="020F0502020204030204" pitchFamily="34" charset="0"/>
                <a:cs typeface="Calibri" panose="020F0502020204030204" pitchFamily="34" charset="0"/>
              </a:rPr>
              <a:t>Ik vind het logisch dat Jeremy alsnog op de scooter naar huis gaat. </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rtl="0">
              <a:lnSpc>
                <a:spcPct val="107000"/>
              </a:lnSpc>
              <a:spcAft>
                <a:spcPts val="800"/>
              </a:spcAft>
              <a:buFont typeface="Symbol" panose="05050102010706020507" pitchFamily="18" charset="2"/>
              <a:buChar char=""/>
            </a:pPr>
            <a:r>
              <a:rPr lang="nl-NL" sz="1800" dirty="0">
                <a:effectLst/>
                <a:latin typeface="Calibri" panose="020F0502020204030204" pitchFamily="34" charset="0"/>
                <a:ea typeface="Calibri" panose="020F0502020204030204" pitchFamily="34" charset="0"/>
                <a:cs typeface="Calibri" panose="020F0502020204030204" pitchFamily="34" charset="0"/>
              </a:rPr>
              <a:t>Zou je er anders naar kijken als Jeremy drugs had gebruikt/geblowd had en op de scooter was gestapt?</a:t>
            </a:r>
            <a:endParaRPr lang="nl-NL" sz="18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07000"/>
              </a:lnSpc>
              <a:spcAft>
                <a:spcPts val="800"/>
              </a:spcAft>
              <a:buFont typeface="Symbol" panose="05050102010706020507" pitchFamily="18" charset="2"/>
              <a:buChar char=""/>
            </a:pPr>
            <a:r>
              <a:rPr lang="nl-NL" sz="1800" dirty="0">
                <a:effectLst/>
                <a:latin typeface="Calibri" panose="020F0502020204030204" pitchFamily="34" charset="0"/>
                <a:ea typeface="Calibri" panose="020F0502020204030204" pitchFamily="34" charset="0"/>
                <a:cs typeface="Calibri" panose="020F0502020204030204" pitchFamily="34" charset="0"/>
              </a:rPr>
              <a:t>Welke risico’s zou het rijden onder invloed kunnen hebben?</a:t>
            </a:r>
            <a:endParaRPr lang="nl-NL"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nl-NL" sz="1100" dirty="0">
                <a:effectLst/>
                <a:latin typeface="Calibri" panose="020F0502020204030204" pitchFamily="34" charset="0"/>
                <a:ea typeface="Calibri" panose="020F0502020204030204" pitchFamily="34" charset="0"/>
                <a:cs typeface="Calibri" panose="020F0502020204030204" pitchFamily="34" charset="0"/>
              </a:rPr>
              <a:t>  </a:t>
            </a:r>
            <a:r>
              <a:rPr lang="nl-NL" sz="800" dirty="0">
                <a:effectLst/>
                <a:latin typeface="Calibri" panose="020F0502020204030204" pitchFamily="34" charset="0"/>
                <a:ea typeface="Calibri" panose="020F0502020204030204" pitchFamily="34" charset="0"/>
                <a:cs typeface="Arial" panose="020B0604020202020204" pitchFamily="34" charset="0"/>
              </a:rPr>
              <a:t>   </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0" lvl="0" indent="0" rtl="0">
              <a:lnSpc>
                <a:spcPct val="107000"/>
              </a:lnSpc>
              <a:buFont typeface="+mj-lt"/>
              <a:buNone/>
            </a:pPr>
            <a:r>
              <a:rPr lang="nl-NL" sz="1100" dirty="0">
                <a:effectLst/>
                <a:latin typeface="Calibri" panose="020F0502020204030204" pitchFamily="34" charset="0"/>
                <a:ea typeface="Calibri" panose="020F0502020204030204" pitchFamily="34" charset="0"/>
                <a:cs typeface="Calibri" panose="020F0502020204030204" pitchFamily="34" charset="0"/>
              </a:rPr>
              <a:t>Als ik in de situatie van Jeremy zat, zou ik precies weten wat ik moet doen.</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07000"/>
              </a:lnSpc>
              <a:spcAft>
                <a:spcPts val="800"/>
              </a:spcAft>
              <a:buFont typeface="Symbol" panose="05050102010706020507" pitchFamily="18" charset="2"/>
              <a:buChar char=""/>
            </a:pPr>
            <a:r>
              <a:rPr lang="nl-NL" sz="1100" dirty="0">
                <a:effectLst/>
                <a:latin typeface="Calibri" panose="020F0502020204030204" pitchFamily="34" charset="0"/>
                <a:ea typeface="Calibri" panose="020F0502020204030204" pitchFamily="34" charset="0"/>
                <a:cs typeface="Calibri" panose="020F0502020204030204" pitchFamily="34" charset="0"/>
              </a:rPr>
              <a:t>Zou je de laatste bus missen? Wat als er ineens geen bussen meer rijden?</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07000"/>
              </a:lnSpc>
              <a:spcAft>
                <a:spcPts val="800"/>
              </a:spcAft>
              <a:buFont typeface="Symbol" panose="05050102010706020507" pitchFamily="18" charset="2"/>
              <a:buChar char=""/>
            </a:pPr>
            <a:r>
              <a:rPr lang="nl-NL" sz="1100" dirty="0">
                <a:effectLst/>
                <a:latin typeface="Calibri" panose="020F0502020204030204" pitchFamily="34" charset="0"/>
                <a:ea typeface="Calibri" panose="020F0502020204030204" pitchFamily="34" charset="0"/>
                <a:cs typeface="Calibri" panose="020F0502020204030204" pitchFamily="34" charset="0"/>
              </a:rPr>
              <a:t>Zou je liever een taxi nemen? Waarom wel/niet?</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07000"/>
              </a:lnSpc>
              <a:spcAft>
                <a:spcPts val="800"/>
              </a:spcAft>
              <a:buFont typeface="Symbol" panose="05050102010706020507" pitchFamily="18" charset="2"/>
              <a:buChar char=""/>
            </a:pPr>
            <a:r>
              <a:rPr lang="nl-NL" sz="1100" dirty="0">
                <a:effectLst/>
                <a:latin typeface="Calibri" panose="020F0502020204030204" pitchFamily="34" charset="0"/>
                <a:ea typeface="Calibri" panose="020F0502020204030204" pitchFamily="34" charset="0"/>
                <a:cs typeface="Calibri" panose="020F0502020204030204" pitchFamily="34" charset="0"/>
              </a:rPr>
              <a:t>Hoe zou jij het oplossen als je Jeremy was? </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07000"/>
              </a:lnSpc>
              <a:spcAft>
                <a:spcPts val="800"/>
              </a:spcAft>
              <a:buFont typeface="Symbol" panose="05050102010706020507" pitchFamily="18" charset="2"/>
              <a:buChar char=""/>
            </a:pPr>
            <a:r>
              <a:rPr lang="nl-NL" sz="1100" dirty="0">
                <a:effectLst/>
                <a:latin typeface="Calibri" panose="020F0502020204030204" pitchFamily="34" charset="0"/>
                <a:ea typeface="Calibri" panose="020F0502020204030204" pitchFamily="34" charset="0"/>
                <a:cs typeface="Calibri" panose="020F0502020204030204" pitchFamily="34" charset="0"/>
              </a:rPr>
              <a:t>Hoe zou je deze situatie kunnen voorkomen?</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914400">
              <a:lnSpc>
                <a:spcPct val="107000"/>
              </a:lnSpc>
              <a:spcAft>
                <a:spcPts val="800"/>
              </a:spcAft>
            </a:pPr>
            <a:r>
              <a:rPr lang="nl-NL" sz="1100" dirty="0">
                <a:effectLst/>
                <a:latin typeface="Calibri" panose="020F0502020204030204" pitchFamily="34" charset="0"/>
                <a:ea typeface="Calibri" panose="020F0502020204030204" pitchFamily="34" charset="0"/>
                <a:cs typeface="Calibri" panose="020F0502020204030204" pitchFamily="34" charset="0"/>
              </a:rPr>
              <a:t> </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0" lvl="0" indent="0">
              <a:lnSpc>
                <a:spcPct val="107000"/>
              </a:lnSpc>
              <a:spcAft>
                <a:spcPts val="800"/>
              </a:spcAft>
              <a:buFont typeface="+mj-lt"/>
              <a:buNone/>
            </a:pPr>
            <a:r>
              <a:rPr lang="nl-NL" sz="1100" dirty="0">
                <a:effectLst/>
                <a:latin typeface="Calibri" panose="020F0502020204030204" pitchFamily="34" charset="0"/>
                <a:ea typeface="Calibri" panose="020F0502020204030204" pitchFamily="34" charset="0"/>
                <a:cs typeface="Calibri" panose="020F0502020204030204" pitchFamily="34" charset="0"/>
              </a:rPr>
              <a:t>Ik ken veel mensen die rijden onder invloed van alcohol of drugs</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07000"/>
              </a:lnSpc>
              <a:spcAft>
                <a:spcPts val="800"/>
              </a:spcAft>
              <a:buFont typeface="Symbol" panose="05050102010706020507" pitchFamily="18" charset="2"/>
              <a:buChar char=""/>
            </a:pPr>
            <a:r>
              <a:rPr lang="nl-NL" sz="1100" dirty="0">
                <a:effectLst/>
                <a:latin typeface="Calibri" panose="020F0502020204030204" pitchFamily="34" charset="0"/>
                <a:ea typeface="Calibri" panose="020F0502020204030204" pitchFamily="34" charset="0"/>
                <a:cs typeface="Calibri" panose="020F0502020204030204" pitchFamily="34" charset="0"/>
              </a:rPr>
              <a:t>Wil je daar iets over vertellen?</a:t>
            </a:r>
          </a:p>
          <a:p>
            <a:pPr marL="742950" marR="0" lvl="1" indent="-285750" algn="l" defTabSz="914400" rtl="0" eaLnBrk="1" fontAlgn="auto" latinLnBrk="0" hangingPunct="1">
              <a:lnSpc>
                <a:spcPct val="107000"/>
              </a:lnSpc>
              <a:spcBef>
                <a:spcPts val="0"/>
              </a:spcBef>
              <a:spcAft>
                <a:spcPts val="800"/>
              </a:spcAft>
              <a:buClrTx/>
              <a:buSzTx/>
              <a:buFont typeface="Symbol" panose="05050102010706020507" pitchFamily="18" charset="2"/>
              <a:buChar char=""/>
              <a:tabLst/>
              <a:defRPr/>
            </a:pPr>
            <a:r>
              <a:rPr lang="nl-NL" sz="1800" dirty="0">
                <a:effectLst/>
                <a:latin typeface="Calibri" panose="020F0502020204030204" pitchFamily="34" charset="0"/>
                <a:ea typeface="Calibri" panose="020F0502020204030204" pitchFamily="34" charset="0"/>
                <a:cs typeface="Calibri" panose="020F0502020204030204" pitchFamily="34" charset="0"/>
              </a:rPr>
              <a:t>Vind je het normaal als jongeren rijden onder invloed van alcohol? Waarom wel/niet?</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457200">
              <a:lnSpc>
                <a:spcPct val="107000"/>
              </a:lnSpc>
            </a:pPr>
            <a:r>
              <a:rPr lang="nl-NL" sz="1100" dirty="0">
                <a:effectLst/>
                <a:latin typeface="Calibri" panose="020F0502020204030204" pitchFamily="34" charset="0"/>
                <a:ea typeface="Calibri" panose="020F0502020204030204" pitchFamily="34" charset="0"/>
                <a:cs typeface="Calibri" panose="020F0502020204030204" pitchFamily="34" charset="0"/>
              </a:rPr>
              <a:t> </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0" lvl="0" indent="0">
              <a:lnSpc>
                <a:spcPct val="107000"/>
              </a:lnSpc>
              <a:spcAft>
                <a:spcPts val="800"/>
              </a:spcAft>
              <a:buFont typeface="+mj-lt"/>
              <a:buNone/>
            </a:pPr>
            <a:r>
              <a:rPr lang="nl-NL" sz="1100" dirty="0">
                <a:effectLst/>
                <a:latin typeface="Calibri" panose="020F0502020204030204" pitchFamily="34" charset="0"/>
                <a:ea typeface="Calibri" panose="020F0502020204030204" pitchFamily="34" charset="0"/>
                <a:cs typeface="Calibri" panose="020F0502020204030204" pitchFamily="34" charset="0"/>
              </a:rPr>
              <a:t>Als ik hoor dat een klasgenoot wilt gaan rijden met alcohol op, dan zeg ik daar wat van. </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07000"/>
              </a:lnSpc>
              <a:spcAft>
                <a:spcPts val="800"/>
              </a:spcAft>
              <a:buFont typeface="Symbol" panose="05050102010706020507" pitchFamily="18" charset="2"/>
              <a:buChar char=""/>
            </a:pPr>
            <a:r>
              <a:rPr lang="nl-NL" sz="1100" dirty="0">
                <a:effectLst/>
                <a:latin typeface="Calibri" panose="020F0502020204030204" pitchFamily="34" charset="0"/>
                <a:ea typeface="Calibri" panose="020F0502020204030204" pitchFamily="34" charset="0"/>
                <a:cs typeface="Calibri" panose="020F0502020204030204" pitchFamily="34" charset="0"/>
              </a:rPr>
              <a:t>Waarom zeg je daar wel/niet iets van?</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07000"/>
              </a:lnSpc>
              <a:spcAft>
                <a:spcPts val="800"/>
              </a:spcAft>
              <a:buFont typeface="Symbol" panose="05050102010706020507" pitchFamily="18" charset="2"/>
              <a:buChar char=""/>
            </a:pPr>
            <a:r>
              <a:rPr lang="nl-NL" sz="1100" dirty="0">
                <a:effectLst/>
                <a:latin typeface="Calibri" panose="020F0502020204030204" pitchFamily="34" charset="0"/>
                <a:ea typeface="Calibri" panose="020F0502020204030204" pitchFamily="34" charset="0"/>
                <a:cs typeface="Calibri" panose="020F0502020204030204" pitchFamily="34" charset="0"/>
              </a:rPr>
              <a:t>En wat zou je doen als het een vreemde was?</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nl-NL" sz="1100" dirty="0">
                <a:effectLst/>
                <a:latin typeface="Calibri" panose="020F0502020204030204" pitchFamily="34" charset="0"/>
                <a:ea typeface="Calibri" panose="020F0502020204030204" pitchFamily="34" charset="0"/>
                <a:cs typeface="Calibri" panose="020F0502020204030204" pitchFamily="34" charset="0"/>
              </a:rPr>
              <a:t> </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0" lvl="0" indent="0">
              <a:lnSpc>
                <a:spcPct val="107000"/>
              </a:lnSpc>
              <a:spcAft>
                <a:spcPts val="800"/>
              </a:spcAft>
              <a:buFont typeface="+mj-lt"/>
              <a:buNone/>
            </a:pPr>
            <a:r>
              <a:rPr lang="nl-NL" sz="1100" dirty="0">
                <a:effectLst/>
                <a:latin typeface="Calibri" panose="020F0502020204030204" pitchFamily="34" charset="0"/>
                <a:ea typeface="Calibri" panose="020F0502020204030204" pitchFamily="34" charset="0"/>
                <a:cs typeface="Calibri" panose="020F0502020204030204" pitchFamily="34" charset="0"/>
              </a:rPr>
              <a:t>Ik vind een geldboete een passende straf voor rijden onder invloed van alcohol.</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07000"/>
              </a:lnSpc>
              <a:spcAft>
                <a:spcPts val="800"/>
              </a:spcAft>
              <a:buFont typeface="Symbol" panose="05050102010706020507" pitchFamily="18" charset="2"/>
              <a:buChar char=""/>
            </a:pPr>
            <a:r>
              <a:rPr lang="nl-NL" sz="1100" dirty="0">
                <a:effectLst/>
                <a:latin typeface="Calibri" panose="020F0502020204030204" pitchFamily="34" charset="0"/>
                <a:ea typeface="Calibri" panose="020F0502020204030204" pitchFamily="34" charset="0"/>
                <a:cs typeface="Calibri" panose="020F0502020204030204" pitchFamily="34" charset="0"/>
              </a:rPr>
              <a:t>Waarom wel/niet?</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07000"/>
              </a:lnSpc>
              <a:spcAft>
                <a:spcPts val="800"/>
              </a:spcAft>
              <a:buFont typeface="Symbol" panose="05050102010706020507" pitchFamily="18" charset="2"/>
              <a:buChar char=""/>
            </a:pPr>
            <a:r>
              <a:rPr lang="nl-NL" sz="1100" dirty="0">
                <a:effectLst/>
                <a:latin typeface="Calibri" panose="020F0502020204030204" pitchFamily="34" charset="0"/>
                <a:ea typeface="Calibri" panose="020F0502020204030204" pitchFamily="34" charset="0"/>
                <a:cs typeface="Calibri" panose="020F0502020204030204" pitchFamily="34" charset="0"/>
              </a:rPr>
              <a:t>Zo niet, wat zou dan een passende straf zijn volgens jou?</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a:spcAft>
                <a:spcPts val="800"/>
              </a:spcAft>
            </a:pPr>
            <a:r>
              <a:rPr lang="nl-NL" sz="800" dirty="0">
                <a:effectLst/>
                <a:latin typeface="Calibri" panose="020F0502020204030204" pitchFamily="34" charset="0"/>
                <a:ea typeface="Calibri" panose="020F0502020204030204" pitchFamily="34" charset="0"/>
                <a:cs typeface="Arial" panose="020B0604020202020204" pitchFamily="34" charset="0"/>
              </a:rPr>
              <a:t> </a:t>
            </a:r>
            <a:endParaRPr lang="en-US" dirty="0"/>
          </a:p>
          <a:p>
            <a:endParaRPr lang="en-US" dirty="0"/>
          </a:p>
        </p:txBody>
      </p:sp>
      <p:sp>
        <p:nvSpPr>
          <p:cNvPr id="4" name="Slide Number Placeholder 3">
            <a:extLst>
              <a:ext uri="{FF2B5EF4-FFF2-40B4-BE49-F238E27FC236}">
                <a16:creationId xmlns:a16="http://schemas.microsoft.com/office/drawing/2014/main" id="{165360AB-EF01-A4DD-4EE7-0F6575FE695F}"/>
              </a:ext>
            </a:extLst>
          </p:cNvPr>
          <p:cNvSpPr>
            <a:spLocks noGrp="1"/>
          </p:cNvSpPr>
          <p:nvPr>
            <p:ph type="sldNum" sz="quarter" idx="5"/>
          </p:nvPr>
        </p:nvSpPr>
        <p:spPr/>
        <p:txBody>
          <a:bodyPr/>
          <a:lstStyle/>
          <a:p>
            <a:fld id="{279BD1BB-AD48-44AB-9039-D7E1BB107170}" type="slidenum">
              <a:t>27</a:t>
            </a:fld>
            <a:endParaRPr lang="en-US"/>
          </a:p>
        </p:txBody>
      </p:sp>
    </p:spTree>
    <p:extLst>
      <p:ext uri="{BB962C8B-B14F-4D97-AF65-F5344CB8AC3E}">
        <p14:creationId xmlns:p14="http://schemas.microsoft.com/office/powerpoint/2010/main" val="16096958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35D710-C33D-BA89-02E9-664173E827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6E64F1-CD65-E66F-DD72-690D609FD5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423E0A-34EF-1432-EDB7-2D022ACB6CAC}"/>
              </a:ext>
            </a:extLst>
          </p:cNvPr>
          <p:cNvSpPr>
            <a:spLocks noGrp="1"/>
          </p:cNvSpPr>
          <p:nvPr>
            <p:ph type="body" idx="1"/>
          </p:nvPr>
        </p:nvSpPr>
        <p:spPr/>
        <p:txBody>
          <a:bodyPr/>
          <a:lstStyle/>
          <a:p>
            <a:pPr marL="0" lvl="0" indent="0">
              <a:lnSpc>
                <a:spcPct val="107000"/>
              </a:lnSpc>
              <a:spcAft>
                <a:spcPts val="800"/>
              </a:spcAft>
              <a:buFont typeface="+mj-lt"/>
              <a:buNone/>
            </a:pPr>
            <a:r>
              <a:rPr lang="nl-NL" sz="1100" dirty="0">
                <a:effectLst/>
                <a:latin typeface="Calibri" panose="020F0502020204030204" pitchFamily="34" charset="0"/>
                <a:ea typeface="Calibri" panose="020F0502020204030204" pitchFamily="34" charset="0"/>
                <a:cs typeface="Calibri" panose="020F0502020204030204" pitchFamily="34" charset="0"/>
              </a:rPr>
              <a:t>Ik vind het logisch dat Jeremy alsnog op de scooter naar huis gaat. </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rtl="0">
              <a:lnSpc>
                <a:spcPct val="107000"/>
              </a:lnSpc>
              <a:spcAft>
                <a:spcPts val="800"/>
              </a:spcAft>
              <a:buFont typeface="Symbol" panose="05050102010706020507" pitchFamily="18" charset="2"/>
              <a:buChar char=""/>
            </a:pPr>
            <a:r>
              <a:rPr lang="nl-NL" sz="1800" dirty="0">
                <a:effectLst/>
                <a:latin typeface="Calibri" panose="020F0502020204030204" pitchFamily="34" charset="0"/>
                <a:ea typeface="Calibri" panose="020F0502020204030204" pitchFamily="34" charset="0"/>
                <a:cs typeface="Calibri" panose="020F0502020204030204" pitchFamily="34" charset="0"/>
              </a:rPr>
              <a:t>Zou je er anders naar kijken als Jeremy drugs had gebruikt/geblowd had en op de scooter was gestapt?</a:t>
            </a:r>
            <a:endParaRPr lang="nl-NL" sz="18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07000"/>
              </a:lnSpc>
              <a:spcAft>
                <a:spcPts val="800"/>
              </a:spcAft>
              <a:buFont typeface="Symbol" panose="05050102010706020507" pitchFamily="18" charset="2"/>
              <a:buChar char=""/>
            </a:pPr>
            <a:r>
              <a:rPr lang="nl-NL" sz="1800" dirty="0">
                <a:effectLst/>
                <a:latin typeface="Calibri" panose="020F0502020204030204" pitchFamily="34" charset="0"/>
                <a:ea typeface="Calibri" panose="020F0502020204030204" pitchFamily="34" charset="0"/>
                <a:cs typeface="Calibri" panose="020F0502020204030204" pitchFamily="34" charset="0"/>
              </a:rPr>
              <a:t>Welke risico’s zou het rijden onder invloed kunnen hebben?</a:t>
            </a:r>
            <a:endParaRPr lang="nl-NL"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nl-NL" sz="1100" dirty="0">
                <a:effectLst/>
                <a:latin typeface="Calibri" panose="020F0502020204030204" pitchFamily="34" charset="0"/>
                <a:ea typeface="Calibri" panose="020F0502020204030204" pitchFamily="34" charset="0"/>
                <a:cs typeface="Calibri" panose="020F0502020204030204" pitchFamily="34" charset="0"/>
              </a:rPr>
              <a:t>  </a:t>
            </a:r>
            <a:r>
              <a:rPr lang="nl-NL" sz="800" dirty="0">
                <a:effectLst/>
                <a:latin typeface="Calibri" panose="020F0502020204030204" pitchFamily="34" charset="0"/>
                <a:ea typeface="Calibri" panose="020F0502020204030204" pitchFamily="34" charset="0"/>
                <a:cs typeface="Arial" panose="020B0604020202020204" pitchFamily="34" charset="0"/>
              </a:rPr>
              <a:t>   </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0" lvl="0" indent="0" rtl="0">
              <a:lnSpc>
                <a:spcPct val="107000"/>
              </a:lnSpc>
              <a:buFont typeface="+mj-lt"/>
              <a:buNone/>
            </a:pPr>
            <a:r>
              <a:rPr lang="nl-NL" sz="1100" dirty="0">
                <a:effectLst/>
                <a:latin typeface="Calibri" panose="020F0502020204030204" pitchFamily="34" charset="0"/>
                <a:ea typeface="Calibri" panose="020F0502020204030204" pitchFamily="34" charset="0"/>
                <a:cs typeface="Calibri" panose="020F0502020204030204" pitchFamily="34" charset="0"/>
              </a:rPr>
              <a:t>Als ik in de situatie van Jeremy zat, zou ik precies weten wat ik moet doen.</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07000"/>
              </a:lnSpc>
              <a:spcAft>
                <a:spcPts val="800"/>
              </a:spcAft>
              <a:buFont typeface="Symbol" panose="05050102010706020507" pitchFamily="18" charset="2"/>
              <a:buChar char=""/>
            </a:pPr>
            <a:r>
              <a:rPr lang="nl-NL" sz="1100" dirty="0">
                <a:effectLst/>
                <a:latin typeface="Calibri" panose="020F0502020204030204" pitchFamily="34" charset="0"/>
                <a:ea typeface="Calibri" panose="020F0502020204030204" pitchFamily="34" charset="0"/>
                <a:cs typeface="Calibri" panose="020F0502020204030204" pitchFamily="34" charset="0"/>
              </a:rPr>
              <a:t>Zou je de laatste bus missen? Wat als er ineens geen bussen meer rijden?</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07000"/>
              </a:lnSpc>
              <a:spcAft>
                <a:spcPts val="800"/>
              </a:spcAft>
              <a:buFont typeface="Symbol" panose="05050102010706020507" pitchFamily="18" charset="2"/>
              <a:buChar char=""/>
            </a:pPr>
            <a:r>
              <a:rPr lang="nl-NL" sz="1100" dirty="0">
                <a:effectLst/>
                <a:latin typeface="Calibri" panose="020F0502020204030204" pitchFamily="34" charset="0"/>
                <a:ea typeface="Calibri" panose="020F0502020204030204" pitchFamily="34" charset="0"/>
                <a:cs typeface="Calibri" panose="020F0502020204030204" pitchFamily="34" charset="0"/>
              </a:rPr>
              <a:t>Zou je liever een taxi nemen? Waarom wel/niet?</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07000"/>
              </a:lnSpc>
              <a:spcAft>
                <a:spcPts val="800"/>
              </a:spcAft>
              <a:buFont typeface="Symbol" panose="05050102010706020507" pitchFamily="18" charset="2"/>
              <a:buChar char=""/>
            </a:pPr>
            <a:r>
              <a:rPr lang="nl-NL" sz="1100" dirty="0">
                <a:effectLst/>
                <a:latin typeface="Calibri" panose="020F0502020204030204" pitchFamily="34" charset="0"/>
                <a:ea typeface="Calibri" panose="020F0502020204030204" pitchFamily="34" charset="0"/>
                <a:cs typeface="Calibri" panose="020F0502020204030204" pitchFamily="34" charset="0"/>
              </a:rPr>
              <a:t>Hoe zou jij het oplossen als je Jeremy was? </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07000"/>
              </a:lnSpc>
              <a:spcAft>
                <a:spcPts val="800"/>
              </a:spcAft>
              <a:buFont typeface="Symbol" panose="05050102010706020507" pitchFamily="18" charset="2"/>
              <a:buChar char=""/>
            </a:pPr>
            <a:r>
              <a:rPr lang="nl-NL" sz="1100" dirty="0">
                <a:effectLst/>
                <a:latin typeface="Calibri" panose="020F0502020204030204" pitchFamily="34" charset="0"/>
                <a:ea typeface="Calibri" panose="020F0502020204030204" pitchFamily="34" charset="0"/>
                <a:cs typeface="Calibri" panose="020F0502020204030204" pitchFamily="34" charset="0"/>
              </a:rPr>
              <a:t>Hoe zou je deze situatie kunnen voorkomen?</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914400">
              <a:lnSpc>
                <a:spcPct val="107000"/>
              </a:lnSpc>
              <a:spcAft>
                <a:spcPts val="800"/>
              </a:spcAft>
            </a:pPr>
            <a:r>
              <a:rPr lang="nl-NL" sz="1100" dirty="0">
                <a:effectLst/>
                <a:latin typeface="Calibri" panose="020F0502020204030204" pitchFamily="34" charset="0"/>
                <a:ea typeface="Calibri" panose="020F0502020204030204" pitchFamily="34" charset="0"/>
                <a:cs typeface="Calibri" panose="020F0502020204030204" pitchFamily="34" charset="0"/>
              </a:rPr>
              <a:t> </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0" lvl="0" indent="0">
              <a:lnSpc>
                <a:spcPct val="107000"/>
              </a:lnSpc>
              <a:spcAft>
                <a:spcPts val="800"/>
              </a:spcAft>
              <a:buFont typeface="+mj-lt"/>
              <a:buNone/>
            </a:pPr>
            <a:r>
              <a:rPr lang="nl-NL" sz="1100" dirty="0">
                <a:effectLst/>
                <a:latin typeface="Calibri" panose="020F0502020204030204" pitchFamily="34" charset="0"/>
                <a:ea typeface="Calibri" panose="020F0502020204030204" pitchFamily="34" charset="0"/>
                <a:cs typeface="Calibri" panose="020F0502020204030204" pitchFamily="34" charset="0"/>
              </a:rPr>
              <a:t>Ik ken veel mensen die rijden onder invloed van alcohol of drugs</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07000"/>
              </a:lnSpc>
              <a:spcAft>
                <a:spcPts val="800"/>
              </a:spcAft>
              <a:buFont typeface="Symbol" panose="05050102010706020507" pitchFamily="18" charset="2"/>
              <a:buChar char=""/>
            </a:pPr>
            <a:r>
              <a:rPr lang="nl-NL" sz="1100" dirty="0">
                <a:effectLst/>
                <a:latin typeface="Calibri" panose="020F0502020204030204" pitchFamily="34" charset="0"/>
                <a:ea typeface="Calibri" panose="020F0502020204030204" pitchFamily="34" charset="0"/>
                <a:cs typeface="Calibri" panose="020F0502020204030204" pitchFamily="34" charset="0"/>
              </a:rPr>
              <a:t>Wil je daar iets over vertellen?</a:t>
            </a:r>
          </a:p>
          <a:p>
            <a:pPr marL="742950" marR="0" lvl="1" indent="-285750" algn="l" defTabSz="914400" rtl="0" eaLnBrk="1" fontAlgn="auto" latinLnBrk="0" hangingPunct="1">
              <a:lnSpc>
                <a:spcPct val="107000"/>
              </a:lnSpc>
              <a:spcBef>
                <a:spcPts val="0"/>
              </a:spcBef>
              <a:spcAft>
                <a:spcPts val="800"/>
              </a:spcAft>
              <a:buClrTx/>
              <a:buSzTx/>
              <a:buFont typeface="Symbol" panose="05050102010706020507" pitchFamily="18" charset="2"/>
              <a:buChar char=""/>
              <a:tabLst/>
              <a:defRPr/>
            </a:pPr>
            <a:r>
              <a:rPr lang="nl-NL" sz="1800" dirty="0">
                <a:effectLst/>
                <a:latin typeface="Calibri" panose="020F0502020204030204" pitchFamily="34" charset="0"/>
                <a:ea typeface="Calibri" panose="020F0502020204030204" pitchFamily="34" charset="0"/>
                <a:cs typeface="Calibri" panose="020F0502020204030204" pitchFamily="34" charset="0"/>
              </a:rPr>
              <a:t>Vind je het normaal als jongeren rijden onder invloed van alcohol? Waarom wel/niet?</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457200">
              <a:lnSpc>
                <a:spcPct val="107000"/>
              </a:lnSpc>
            </a:pPr>
            <a:r>
              <a:rPr lang="nl-NL" sz="1100" dirty="0">
                <a:effectLst/>
                <a:latin typeface="Calibri" panose="020F0502020204030204" pitchFamily="34" charset="0"/>
                <a:ea typeface="Calibri" panose="020F0502020204030204" pitchFamily="34" charset="0"/>
                <a:cs typeface="Calibri" panose="020F0502020204030204" pitchFamily="34" charset="0"/>
              </a:rPr>
              <a:t> </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0" lvl="0" indent="0">
              <a:lnSpc>
                <a:spcPct val="107000"/>
              </a:lnSpc>
              <a:spcAft>
                <a:spcPts val="800"/>
              </a:spcAft>
              <a:buFont typeface="+mj-lt"/>
              <a:buNone/>
            </a:pPr>
            <a:r>
              <a:rPr lang="nl-NL" sz="1100" dirty="0">
                <a:effectLst/>
                <a:latin typeface="Calibri" panose="020F0502020204030204" pitchFamily="34" charset="0"/>
                <a:ea typeface="Calibri" panose="020F0502020204030204" pitchFamily="34" charset="0"/>
                <a:cs typeface="Calibri" panose="020F0502020204030204" pitchFamily="34" charset="0"/>
              </a:rPr>
              <a:t>Als ik hoor dat een klasgenoot wilt gaan rijden met alcohol op, dan zeg ik daar wat van. </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07000"/>
              </a:lnSpc>
              <a:spcAft>
                <a:spcPts val="800"/>
              </a:spcAft>
              <a:buFont typeface="Symbol" panose="05050102010706020507" pitchFamily="18" charset="2"/>
              <a:buChar char=""/>
            </a:pPr>
            <a:r>
              <a:rPr lang="nl-NL" sz="1100" dirty="0">
                <a:effectLst/>
                <a:latin typeface="Calibri" panose="020F0502020204030204" pitchFamily="34" charset="0"/>
                <a:ea typeface="Calibri" panose="020F0502020204030204" pitchFamily="34" charset="0"/>
                <a:cs typeface="Calibri" panose="020F0502020204030204" pitchFamily="34" charset="0"/>
              </a:rPr>
              <a:t>Waarom zeg je daar wel/niet iets van?</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07000"/>
              </a:lnSpc>
              <a:spcAft>
                <a:spcPts val="800"/>
              </a:spcAft>
              <a:buFont typeface="Symbol" panose="05050102010706020507" pitchFamily="18" charset="2"/>
              <a:buChar char=""/>
            </a:pPr>
            <a:r>
              <a:rPr lang="nl-NL" sz="1100" dirty="0">
                <a:effectLst/>
                <a:latin typeface="Calibri" panose="020F0502020204030204" pitchFamily="34" charset="0"/>
                <a:ea typeface="Calibri" panose="020F0502020204030204" pitchFamily="34" charset="0"/>
                <a:cs typeface="Calibri" panose="020F0502020204030204" pitchFamily="34" charset="0"/>
              </a:rPr>
              <a:t>En wat zou je doen als het een vreemde was?</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nl-NL" sz="1100" dirty="0">
                <a:effectLst/>
                <a:latin typeface="Calibri" panose="020F0502020204030204" pitchFamily="34" charset="0"/>
                <a:ea typeface="Calibri" panose="020F0502020204030204" pitchFamily="34" charset="0"/>
                <a:cs typeface="Calibri" panose="020F0502020204030204" pitchFamily="34" charset="0"/>
              </a:rPr>
              <a:t> </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0" lvl="0" indent="0">
              <a:lnSpc>
                <a:spcPct val="107000"/>
              </a:lnSpc>
              <a:spcAft>
                <a:spcPts val="800"/>
              </a:spcAft>
              <a:buFont typeface="+mj-lt"/>
              <a:buNone/>
            </a:pPr>
            <a:r>
              <a:rPr lang="nl-NL" sz="1100" dirty="0">
                <a:effectLst/>
                <a:latin typeface="Calibri" panose="020F0502020204030204" pitchFamily="34" charset="0"/>
                <a:ea typeface="Calibri" panose="020F0502020204030204" pitchFamily="34" charset="0"/>
                <a:cs typeface="Calibri" panose="020F0502020204030204" pitchFamily="34" charset="0"/>
              </a:rPr>
              <a:t>Ik vind een geldboete een passende straf voor rijden onder invloed van alcohol.</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07000"/>
              </a:lnSpc>
              <a:spcAft>
                <a:spcPts val="800"/>
              </a:spcAft>
              <a:buFont typeface="Symbol" panose="05050102010706020507" pitchFamily="18" charset="2"/>
              <a:buChar char=""/>
            </a:pPr>
            <a:r>
              <a:rPr lang="nl-NL" sz="1100" dirty="0">
                <a:effectLst/>
                <a:latin typeface="Calibri" panose="020F0502020204030204" pitchFamily="34" charset="0"/>
                <a:ea typeface="Calibri" panose="020F0502020204030204" pitchFamily="34" charset="0"/>
                <a:cs typeface="Calibri" panose="020F0502020204030204" pitchFamily="34" charset="0"/>
              </a:rPr>
              <a:t>Waarom wel/niet?</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07000"/>
              </a:lnSpc>
              <a:spcAft>
                <a:spcPts val="800"/>
              </a:spcAft>
              <a:buFont typeface="Symbol" panose="05050102010706020507" pitchFamily="18" charset="2"/>
              <a:buChar char=""/>
            </a:pPr>
            <a:r>
              <a:rPr lang="nl-NL" sz="1100" dirty="0">
                <a:effectLst/>
                <a:latin typeface="Calibri" panose="020F0502020204030204" pitchFamily="34" charset="0"/>
                <a:ea typeface="Calibri" panose="020F0502020204030204" pitchFamily="34" charset="0"/>
                <a:cs typeface="Calibri" panose="020F0502020204030204" pitchFamily="34" charset="0"/>
              </a:rPr>
              <a:t>Zo niet, wat zou dan een passende straf zijn volgens jou?</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a:spcAft>
                <a:spcPts val="800"/>
              </a:spcAft>
            </a:pPr>
            <a:r>
              <a:rPr lang="nl-NL" sz="800" dirty="0">
                <a:effectLst/>
                <a:latin typeface="Calibri" panose="020F0502020204030204" pitchFamily="34" charset="0"/>
                <a:ea typeface="Calibri" panose="020F0502020204030204" pitchFamily="34" charset="0"/>
                <a:cs typeface="Arial" panose="020B0604020202020204" pitchFamily="34" charset="0"/>
              </a:rPr>
              <a:t> </a:t>
            </a:r>
            <a:endParaRPr lang="en-US" dirty="0"/>
          </a:p>
          <a:p>
            <a:endParaRPr lang="en-US" dirty="0"/>
          </a:p>
        </p:txBody>
      </p:sp>
      <p:sp>
        <p:nvSpPr>
          <p:cNvPr id="4" name="Slide Number Placeholder 3">
            <a:extLst>
              <a:ext uri="{FF2B5EF4-FFF2-40B4-BE49-F238E27FC236}">
                <a16:creationId xmlns:a16="http://schemas.microsoft.com/office/drawing/2014/main" id="{9CD51DCA-2C1B-8B87-BA20-0F9C2CA42FA4}"/>
              </a:ext>
            </a:extLst>
          </p:cNvPr>
          <p:cNvSpPr>
            <a:spLocks noGrp="1"/>
          </p:cNvSpPr>
          <p:nvPr>
            <p:ph type="sldNum" sz="quarter" idx="5"/>
          </p:nvPr>
        </p:nvSpPr>
        <p:spPr/>
        <p:txBody>
          <a:bodyPr/>
          <a:lstStyle/>
          <a:p>
            <a:fld id="{279BD1BB-AD48-44AB-9039-D7E1BB107170}" type="slidenum">
              <a:t>28</a:t>
            </a:fld>
            <a:endParaRPr lang="en-US"/>
          </a:p>
        </p:txBody>
      </p:sp>
    </p:spTree>
    <p:extLst>
      <p:ext uri="{BB962C8B-B14F-4D97-AF65-F5344CB8AC3E}">
        <p14:creationId xmlns:p14="http://schemas.microsoft.com/office/powerpoint/2010/main" val="41786099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fontAlgn="base"/>
            <a:r>
              <a:rPr lang="nl-NL" sz="1800" dirty="0">
                <a:effectLst/>
                <a:latin typeface="Calibri" panose="020F0502020204030204" pitchFamily="34" charset="0"/>
                <a:ea typeface="Times New Roman" panose="02020603050405020304" pitchFamily="18" charset="0"/>
              </a:rPr>
              <a:t>Mogelijke vervolgvragen zijn:</a:t>
            </a:r>
            <a:endParaRPr lang="nl-NL" sz="1800" dirty="0">
              <a:effectLst/>
              <a:latin typeface="Times New Roman" panose="02020603050405020304" pitchFamily="18" charset="0"/>
              <a:ea typeface="Times New Roman" panose="02020603050405020304" pitchFamily="18" charset="0"/>
            </a:endParaRPr>
          </a:p>
          <a:p>
            <a:pPr marL="342900" lvl="0" indent="-342900">
              <a:lnSpc>
                <a:spcPct val="107000"/>
              </a:lnSpc>
              <a:buFont typeface="Symbol" panose="05050102010706020507" pitchFamily="18" charset="2"/>
              <a:buChar char=""/>
            </a:pPr>
            <a:r>
              <a:rPr lang="nl-NL" sz="1800" dirty="0">
                <a:effectLst/>
                <a:latin typeface="Calibri" panose="020F0502020204030204" pitchFamily="34" charset="0"/>
                <a:ea typeface="Calibri" panose="020F0502020204030204" pitchFamily="34" charset="0"/>
                <a:cs typeface="Calibri" panose="020F0502020204030204" pitchFamily="34" charset="0"/>
              </a:rPr>
              <a:t>Herkennen jullie dingen uit het filmpje?</a:t>
            </a:r>
            <a:endParaRPr lang="nl-NL"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nl-NL" sz="1800" dirty="0">
                <a:effectLst/>
                <a:latin typeface="Calibri" panose="020F0502020204030204" pitchFamily="34" charset="0"/>
                <a:ea typeface="Calibri" panose="020F0502020204030204" pitchFamily="34" charset="0"/>
                <a:cs typeface="Calibri" panose="020F0502020204030204" pitchFamily="34" charset="0"/>
              </a:rPr>
              <a:t>Zien jullie veel (opgevoerde) </a:t>
            </a:r>
            <a:r>
              <a:rPr lang="nl-NL" sz="1800" dirty="0" err="1">
                <a:effectLst/>
                <a:latin typeface="Calibri" panose="020F0502020204030204" pitchFamily="34" charset="0"/>
                <a:ea typeface="Calibri" panose="020F0502020204030204" pitchFamily="34" charset="0"/>
                <a:cs typeface="Calibri" panose="020F0502020204030204" pitchFamily="34" charset="0"/>
              </a:rPr>
              <a:t>fatbikes</a:t>
            </a:r>
            <a:r>
              <a:rPr lang="nl-NL" sz="1800" dirty="0">
                <a:effectLst/>
                <a:latin typeface="Calibri" panose="020F0502020204030204" pitchFamily="34" charset="0"/>
                <a:ea typeface="Calibri" panose="020F0502020204030204" pitchFamily="34" charset="0"/>
                <a:cs typeface="Calibri" panose="020F0502020204030204" pitchFamily="34" charset="0"/>
              </a:rPr>
              <a:t> in jullie omgeving? Wat vinden jullie hiervan?</a:t>
            </a:r>
            <a:endParaRPr lang="nl-NL"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nl-NL" sz="1800" dirty="0">
                <a:effectLst/>
                <a:latin typeface="Calibri" panose="020F0502020204030204" pitchFamily="34" charset="0"/>
                <a:ea typeface="Calibri" panose="020F0502020204030204" pitchFamily="34" charset="0"/>
                <a:cs typeface="Calibri" panose="020F0502020204030204" pitchFamily="34" charset="0"/>
              </a:rPr>
              <a:t>Wat willen jullie graag weten over dit onderwerp?</a:t>
            </a:r>
            <a:endParaRPr lang="nl-NL" sz="1800" dirty="0">
              <a:effectLst/>
              <a:latin typeface="Calibri" panose="020F0502020204030204" pitchFamily="34" charset="0"/>
              <a:ea typeface="Calibri" panose="020F0502020204030204" pitchFamily="34" charset="0"/>
              <a:cs typeface="Arial" panose="020B0604020202020204" pitchFamily="34" charset="0"/>
            </a:endParaRPr>
          </a:p>
          <a:p>
            <a:endParaRPr lang="nl-NL" dirty="0"/>
          </a:p>
        </p:txBody>
      </p:sp>
      <p:sp>
        <p:nvSpPr>
          <p:cNvPr id="4" name="Tijdelijke aanduiding voor dianummer 3"/>
          <p:cNvSpPr>
            <a:spLocks noGrp="1"/>
          </p:cNvSpPr>
          <p:nvPr>
            <p:ph type="sldNum" sz="quarter" idx="5"/>
          </p:nvPr>
        </p:nvSpPr>
        <p:spPr/>
        <p:txBody>
          <a:bodyPr/>
          <a:lstStyle/>
          <a:p>
            <a:fld id="{279BD1BB-AD48-44AB-9039-D7E1BB107170}" type="slidenum">
              <a:rPr lang="nl-NL" smtClean="0"/>
              <a:t>2</a:t>
            </a:fld>
            <a:endParaRPr lang="nl-NL"/>
          </a:p>
        </p:txBody>
      </p:sp>
    </p:spTree>
    <p:extLst>
      <p:ext uri="{BB962C8B-B14F-4D97-AF65-F5344CB8AC3E}">
        <p14:creationId xmlns:p14="http://schemas.microsoft.com/office/powerpoint/2010/main" val="41071258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6C9E22-480F-1DC0-33A4-7C38C511DD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160401-E7E8-3A7F-4E24-4850919B5F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1FB5D7-17E8-248C-F59A-E0133A3E09B8}"/>
              </a:ext>
            </a:extLst>
          </p:cNvPr>
          <p:cNvSpPr>
            <a:spLocks noGrp="1"/>
          </p:cNvSpPr>
          <p:nvPr>
            <p:ph type="body" idx="1"/>
          </p:nvPr>
        </p:nvSpPr>
        <p:spPr/>
        <p:txBody>
          <a:bodyPr/>
          <a:lstStyle/>
          <a:p>
            <a:pPr marL="0" lvl="0" indent="0">
              <a:lnSpc>
                <a:spcPct val="107000"/>
              </a:lnSpc>
              <a:spcAft>
                <a:spcPts val="800"/>
              </a:spcAft>
              <a:buFont typeface="+mj-lt"/>
              <a:buNone/>
            </a:pPr>
            <a:r>
              <a:rPr lang="nl-NL" sz="1100" dirty="0">
                <a:effectLst/>
                <a:latin typeface="Calibri" panose="020F0502020204030204" pitchFamily="34" charset="0"/>
                <a:ea typeface="Calibri" panose="020F0502020204030204" pitchFamily="34" charset="0"/>
                <a:cs typeface="Calibri" panose="020F0502020204030204" pitchFamily="34" charset="0"/>
              </a:rPr>
              <a:t>Ik vind het logisch dat Jeremy alsnog op de scooter naar huis gaat. </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rtl="0">
              <a:lnSpc>
                <a:spcPct val="107000"/>
              </a:lnSpc>
              <a:spcAft>
                <a:spcPts val="800"/>
              </a:spcAft>
              <a:buFont typeface="Symbol" panose="05050102010706020507" pitchFamily="18" charset="2"/>
              <a:buChar char=""/>
            </a:pPr>
            <a:r>
              <a:rPr lang="nl-NL" sz="1800" dirty="0">
                <a:effectLst/>
                <a:latin typeface="Calibri" panose="020F0502020204030204" pitchFamily="34" charset="0"/>
                <a:ea typeface="Calibri" panose="020F0502020204030204" pitchFamily="34" charset="0"/>
                <a:cs typeface="Calibri" panose="020F0502020204030204" pitchFamily="34" charset="0"/>
              </a:rPr>
              <a:t>Zou je er anders naar kijken als Jeremy drugs had gebruikt/geblowd had en op de scooter was gestapt?</a:t>
            </a:r>
            <a:endParaRPr lang="nl-NL" sz="18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07000"/>
              </a:lnSpc>
              <a:spcAft>
                <a:spcPts val="800"/>
              </a:spcAft>
              <a:buFont typeface="Symbol" panose="05050102010706020507" pitchFamily="18" charset="2"/>
              <a:buChar char=""/>
            </a:pPr>
            <a:r>
              <a:rPr lang="nl-NL" sz="1800" dirty="0">
                <a:effectLst/>
                <a:latin typeface="Calibri" panose="020F0502020204030204" pitchFamily="34" charset="0"/>
                <a:ea typeface="Calibri" panose="020F0502020204030204" pitchFamily="34" charset="0"/>
                <a:cs typeface="Calibri" panose="020F0502020204030204" pitchFamily="34" charset="0"/>
              </a:rPr>
              <a:t>Welke risico’s zou het rijden onder invloed kunnen hebben?</a:t>
            </a:r>
            <a:endParaRPr lang="nl-NL"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nl-NL" sz="1100" dirty="0">
                <a:effectLst/>
                <a:latin typeface="Calibri" panose="020F0502020204030204" pitchFamily="34" charset="0"/>
                <a:ea typeface="Calibri" panose="020F0502020204030204" pitchFamily="34" charset="0"/>
                <a:cs typeface="Calibri" panose="020F0502020204030204" pitchFamily="34" charset="0"/>
              </a:rPr>
              <a:t>  </a:t>
            </a:r>
            <a:r>
              <a:rPr lang="nl-NL" sz="800" dirty="0">
                <a:effectLst/>
                <a:latin typeface="Calibri" panose="020F0502020204030204" pitchFamily="34" charset="0"/>
                <a:ea typeface="Calibri" panose="020F0502020204030204" pitchFamily="34" charset="0"/>
                <a:cs typeface="Arial" panose="020B0604020202020204" pitchFamily="34" charset="0"/>
              </a:rPr>
              <a:t>   </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0" lvl="0" indent="0" rtl="0">
              <a:lnSpc>
                <a:spcPct val="107000"/>
              </a:lnSpc>
              <a:buFont typeface="+mj-lt"/>
              <a:buNone/>
            </a:pPr>
            <a:r>
              <a:rPr lang="nl-NL" sz="1100" dirty="0">
                <a:effectLst/>
                <a:latin typeface="Calibri" panose="020F0502020204030204" pitchFamily="34" charset="0"/>
                <a:ea typeface="Calibri" panose="020F0502020204030204" pitchFamily="34" charset="0"/>
                <a:cs typeface="Calibri" panose="020F0502020204030204" pitchFamily="34" charset="0"/>
              </a:rPr>
              <a:t>Als ik in de situatie van Jeremy zat, zou ik precies weten wat ik moet doen.</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07000"/>
              </a:lnSpc>
              <a:spcAft>
                <a:spcPts val="800"/>
              </a:spcAft>
              <a:buFont typeface="Symbol" panose="05050102010706020507" pitchFamily="18" charset="2"/>
              <a:buChar char=""/>
            </a:pPr>
            <a:r>
              <a:rPr lang="nl-NL" sz="1100" dirty="0">
                <a:effectLst/>
                <a:latin typeface="Calibri" panose="020F0502020204030204" pitchFamily="34" charset="0"/>
                <a:ea typeface="Calibri" panose="020F0502020204030204" pitchFamily="34" charset="0"/>
                <a:cs typeface="Calibri" panose="020F0502020204030204" pitchFamily="34" charset="0"/>
              </a:rPr>
              <a:t>Zou je de laatste bus missen? Wat als er ineens geen bussen meer rijden?</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07000"/>
              </a:lnSpc>
              <a:spcAft>
                <a:spcPts val="800"/>
              </a:spcAft>
              <a:buFont typeface="Symbol" panose="05050102010706020507" pitchFamily="18" charset="2"/>
              <a:buChar char=""/>
            </a:pPr>
            <a:r>
              <a:rPr lang="nl-NL" sz="1100" dirty="0">
                <a:effectLst/>
                <a:latin typeface="Calibri" panose="020F0502020204030204" pitchFamily="34" charset="0"/>
                <a:ea typeface="Calibri" panose="020F0502020204030204" pitchFamily="34" charset="0"/>
                <a:cs typeface="Calibri" panose="020F0502020204030204" pitchFamily="34" charset="0"/>
              </a:rPr>
              <a:t>Zou je liever een taxi nemen? Waarom wel/niet?</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07000"/>
              </a:lnSpc>
              <a:spcAft>
                <a:spcPts val="800"/>
              </a:spcAft>
              <a:buFont typeface="Symbol" panose="05050102010706020507" pitchFamily="18" charset="2"/>
              <a:buChar char=""/>
            </a:pPr>
            <a:r>
              <a:rPr lang="nl-NL" sz="1100" dirty="0">
                <a:effectLst/>
                <a:latin typeface="Calibri" panose="020F0502020204030204" pitchFamily="34" charset="0"/>
                <a:ea typeface="Calibri" panose="020F0502020204030204" pitchFamily="34" charset="0"/>
                <a:cs typeface="Calibri" panose="020F0502020204030204" pitchFamily="34" charset="0"/>
              </a:rPr>
              <a:t>Hoe zou jij het oplossen als je Jeremy was? </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07000"/>
              </a:lnSpc>
              <a:spcAft>
                <a:spcPts val="800"/>
              </a:spcAft>
              <a:buFont typeface="Symbol" panose="05050102010706020507" pitchFamily="18" charset="2"/>
              <a:buChar char=""/>
            </a:pPr>
            <a:r>
              <a:rPr lang="nl-NL" sz="1100" dirty="0">
                <a:effectLst/>
                <a:latin typeface="Calibri" panose="020F0502020204030204" pitchFamily="34" charset="0"/>
                <a:ea typeface="Calibri" panose="020F0502020204030204" pitchFamily="34" charset="0"/>
                <a:cs typeface="Calibri" panose="020F0502020204030204" pitchFamily="34" charset="0"/>
              </a:rPr>
              <a:t>Hoe zou je deze situatie kunnen voorkomen?</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914400">
              <a:lnSpc>
                <a:spcPct val="107000"/>
              </a:lnSpc>
              <a:spcAft>
                <a:spcPts val="800"/>
              </a:spcAft>
            </a:pPr>
            <a:r>
              <a:rPr lang="nl-NL" sz="1100" dirty="0">
                <a:effectLst/>
                <a:latin typeface="Calibri" panose="020F0502020204030204" pitchFamily="34" charset="0"/>
                <a:ea typeface="Calibri" panose="020F0502020204030204" pitchFamily="34" charset="0"/>
                <a:cs typeface="Calibri" panose="020F0502020204030204" pitchFamily="34" charset="0"/>
              </a:rPr>
              <a:t> </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0" lvl="0" indent="0">
              <a:lnSpc>
                <a:spcPct val="107000"/>
              </a:lnSpc>
              <a:spcAft>
                <a:spcPts val="800"/>
              </a:spcAft>
              <a:buFont typeface="+mj-lt"/>
              <a:buNone/>
            </a:pPr>
            <a:r>
              <a:rPr lang="nl-NL" sz="1100" dirty="0">
                <a:effectLst/>
                <a:latin typeface="Calibri" panose="020F0502020204030204" pitchFamily="34" charset="0"/>
                <a:ea typeface="Calibri" panose="020F0502020204030204" pitchFamily="34" charset="0"/>
                <a:cs typeface="Calibri" panose="020F0502020204030204" pitchFamily="34" charset="0"/>
              </a:rPr>
              <a:t>Ik ken veel mensen die rijden onder invloed van alcohol of drugs</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07000"/>
              </a:lnSpc>
              <a:spcAft>
                <a:spcPts val="800"/>
              </a:spcAft>
              <a:buFont typeface="Symbol" panose="05050102010706020507" pitchFamily="18" charset="2"/>
              <a:buChar char=""/>
            </a:pPr>
            <a:r>
              <a:rPr lang="nl-NL" sz="1100" dirty="0">
                <a:effectLst/>
                <a:latin typeface="Calibri" panose="020F0502020204030204" pitchFamily="34" charset="0"/>
                <a:ea typeface="Calibri" panose="020F0502020204030204" pitchFamily="34" charset="0"/>
                <a:cs typeface="Calibri" panose="020F0502020204030204" pitchFamily="34" charset="0"/>
              </a:rPr>
              <a:t>Wil je daar iets over vertellen?</a:t>
            </a:r>
          </a:p>
          <a:p>
            <a:pPr marL="742950" marR="0" lvl="1" indent="-285750" algn="l" defTabSz="914400" rtl="0" eaLnBrk="1" fontAlgn="auto" latinLnBrk="0" hangingPunct="1">
              <a:lnSpc>
                <a:spcPct val="107000"/>
              </a:lnSpc>
              <a:spcBef>
                <a:spcPts val="0"/>
              </a:spcBef>
              <a:spcAft>
                <a:spcPts val="800"/>
              </a:spcAft>
              <a:buClrTx/>
              <a:buSzTx/>
              <a:buFont typeface="Symbol" panose="05050102010706020507" pitchFamily="18" charset="2"/>
              <a:buChar char=""/>
              <a:tabLst/>
              <a:defRPr/>
            </a:pPr>
            <a:r>
              <a:rPr lang="nl-NL" sz="1800" dirty="0">
                <a:effectLst/>
                <a:latin typeface="Calibri" panose="020F0502020204030204" pitchFamily="34" charset="0"/>
                <a:ea typeface="Calibri" panose="020F0502020204030204" pitchFamily="34" charset="0"/>
                <a:cs typeface="Calibri" panose="020F0502020204030204" pitchFamily="34" charset="0"/>
              </a:rPr>
              <a:t>Vind je het normaal als jongeren rijden onder invloed van alcohol? Waarom wel/niet?</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457200">
              <a:lnSpc>
                <a:spcPct val="107000"/>
              </a:lnSpc>
            </a:pPr>
            <a:r>
              <a:rPr lang="nl-NL" sz="1100" dirty="0">
                <a:effectLst/>
                <a:latin typeface="Calibri" panose="020F0502020204030204" pitchFamily="34" charset="0"/>
                <a:ea typeface="Calibri" panose="020F0502020204030204" pitchFamily="34" charset="0"/>
                <a:cs typeface="Calibri" panose="020F0502020204030204" pitchFamily="34" charset="0"/>
              </a:rPr>
              <a:t> </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0" lvl="0" indent="0">
              <a:lnSpc>
                <a:spcPct val="107000"/>
              </a:lnSpc>
              <a:spcAft>
                <a:spcPts val="800"/>
              </a:spcAft>
              <a:buFont typeface="+mj-lt"/>
              <a:buNone/>
            </a:pPr>
            <a:r>
              <a:rPr lang="nl-NL" sz="1100" dirty="0">
                <a:effectLst/>
                <a:latin typeface="Calibri" panose="020F0502020204030204" pitchFamily="34" charset="0"/>
                <a:ea typeface="Calibri" panose="020F0502020204030204" pitchFamily="34" charset="0"/>
                <a:cs typeface="Calibri" panose="020F0502020204030204" pitchFamily="34" charset="0"/>
              </a:rPr>
              <a:t>Als ik hoor dat een klasgenoot wilt gaan rijden met alcohol op, dan zeg ik daar wat van. </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07000"/>
              </a:lnSpc>
              <a:spcAft>
                <a:spcPts val="800"/>
              </a:spcAft>
              <a:buFont typeface="Symbol" panose="05050102010706020507" pitchFamily="18" charset="2"/>
              <a:buChar char=""/>
            </a:pPr>
            <a:r>
              <a:rPr lang="nl-NL" sz="1100" dirty="0">
                <a:effectLst/>
                <a:latin typeface="Calibri" panose="020F0502020204030204" pitchFamily="34" charset="0"/>
                <a:ea typeface="Calibri" panose="020F0502020204030204" pitchFamily="34" charset="0"/>
                <a:cs typeface="Calibri" panose="020F0502020204030204" pitchFamily="34" charset="0"/>
              </a:rPr>
              <a:t>Waarom zeg je daar wel/niet iets van?</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07000"/>
              </a:lnSpc>
              <a:spcAft>
                <a:spcPts val="800"/>
              </a:spcAft>
              <a:buFont typeface="Symbol" panose="05050102010706020507" pitchFamily="18" charset="2"/>
              <a:buChar char=""/>
            </a:pPr>
            <a:r>
              <a:rPr lang="nl-NL" sz="1100" dirty="0">
                <a:effectLst/>
                <a:latin typeface="Calibri" panose="020F0502020204030204" pitchFamily="34" charset="0"/>
                <a:ea typeface="Calibri" panose="020F0502020204030204" pitchFamily="34" charset="0"/>
                <a:cs typeface="Calibri" panose="020F0502020204030204" pitchFamily="34" charset="0"/>
              </a:rPr>
              <a:t>En wat zou je doen als het een vreemde was?</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nl-NL" sz="1100" dirty="0">
                <a:effectLst/>
                <a:latin typeface="Calibri" panose="020F0502020204030204" pitchFamily="34" charset="0"/>
                <a:ea typeface="Calibri" panose="020F0502020204030204" pitchFamily="34" charset="0"/>
                <a:cs typeface="Calibri" panose="020F0502020204030204" pitchFamily="34" charset="0"/>
              </a:rPr>
              <a:t> </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0" lvl="0" indent="0">
              <a:lnSpc>
                <a:spcPct val="107000"/>
              </a:lnSpc>
              <a:spcAft>
                <a:spcPts val="800"/>
              </a:spcAft>
              <a:buFont typeface="+mj-lt"/>
              <a:buNone/>
            </a:pPr>
            <a:r>
              <a:rPr lang="nl-NL" sz="1100" dirty="0">
                <a:effectLst/>
                <a:latin typeface="Calibri" panose="020F0502020204030204" pitchFamily="34" charset="0"/>
                <a:ea typeface="Calibri" panose="020F0502020204030204" pitchFamily="34" charset="0"/>
                <a:cs typeface="Calibri" panose="020F0502020204030204" pitchFamily="34" charset="0"/>
              </a:rPr>
              <a:t>Ik vind een geldboete een passende straf voor rijden onder invloed van alcohol.</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07000"/>
              </a:lnSpc>
              <a:spcAft>
                <a:spcPts val="800"/>
              </a:spcAft>
              <a:buFont typeface="Symbol" panose="05050102010706020507" pitchFamily="18" charset="2"/>
              <a:buChar char=""/>
            </a:pPr>
            <a:r>
              <a:rPr lang="nl-NL" sz="1100" dirty="0">
                <a:effectLst/>
                <a:latin typeface="Calibri" panose="020F0502020204030204" pitchFamily="34" charset="0"/>
                <a:ea typeface="Calibri" panose="020F0502020204030204" pitchFamily="34" charset="0"/>
                <a:cs typeface="Calibri" panose="020F0502020204030204" pitchFamily="34" charset="0"/>
              </a:rPr>
              <a:t>Waarom wel/niet?</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07000"/>
              </a:lnSpc>
              <a:spcAft>
                <a:spcPts val="800"/>
              </a:spcAft>
              <a:buFont typeface="Symbol" panose="05050102010706020507" pitchFamily="18" charset="2"/>
              <a:buChar char=""/>
            </a:pPr>
            <a:r>
              <a:rPr lang="nl-NL" sz="1100" dirty="0">
                <a:effectLst/>
                <a:latin typeface="Calibri" panose="020F0502020204030204" pitchFamily="34" charset="0"/>
                <a:ea typeface="Calibri" panose="020F0502020204030204" pitchFamily="34" charset="0"/>
                <a:cs typeface="Calibri" panose="020F0502020204030204" pitchFamily="34" charset="0"/>
              </a:rPr>
              <a:t>Zo niet, wat zou dan een passende straf zijn volgens jou?</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a:spcAft>
                <a:spcPts val="800"/>
              </a:spcAft>
            </a:pPr>
            <a:r>
              <a:rPr lang="nl-NL" sz="800" dirty="0">
                <a:effectLst/>
                <a:latin typeface="Calibri" panose="020F0502020204030204" pitchFamily="34" charset="0"/>
                <a:ea typeface="Calibri" panose="020F0502020204030204" pitchFamily="34" charset="0"/>
                <a:cs typeface="Arial" panose="020B0604020202020204" pitchFamily="34" charset="0"/>
              </a:rPr>
              <a:t> </a:t>
            </a:r>
            <a:endParaRPr lang="en-US" dirty="0"/>
          </a:p>
          <a:p>
            <a:endParaRPr lang="en-US" dirty="0"/>
          </a:p>
        </p:txBody>
      </p:sp>
      <p:sp>
        <p:nvSpPr>
          <p:cNvPr id="4" name="Slide Number Placeholder 3">
            <a:extLst>
              <a:ext uri="{FF2B5EF4-FFF2-40B4-BE49-F238E27FC236}">
                <a16:creationId xmlns:a16="http://schemas.microsoft.com/office/drawing/2014/main" id="{336D2B8C-D4A3-FE08-0E2B-32A002B80082}"/>
              </a:ext>
            </a:extLst>
          </p:cNvPr>
          <p:cNvSpPr>
            <a:spLocks noGrp="1"/>
          </p:cNvSpPr>
          <p:nvPr>
            <p:ph type="sldNum" sz="quarter" idx="5"/>
          </p:nvPr>
        </p:nvSpPr>
        <p:spPr/>
        <p:txBody>
          <a:bodyPr/>
          <a:lstStyle/>
          <a:p>
            <a:fld id="{279BD1BB-AD48-44AB-9039-D7E1BB107170}" type="slidenum">
              <a:t>29</a:t>
            </a:fld>
            <a:endParaRPr lang="en-US"/>
          </a:p>
        </p:txBody>
      </p:sp>
    </p:spTree>
    <p:extLst>
      <p:ext uri="{BB962C8B-B14F-4D97-AF65-F5344CB8AC3E}">
        <p14:creationId xmlns:p14="http://schemas.microsoft.com/office/powerpoint/2010/main" val="40467396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D74330-E245-E354-71E2-E09DFEDABE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758D3B-3246-A81A-EC8C-9AB980983E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21B08B-7C82-E448-FB17-2BC33D6ACF49}"/>
              </a:ext>
            </a:extLst>
          </p:cNvPr>
          <p:cNvSpPr>
            <a:spLocks noGrp="1"/>
          </p:cNvSpPr>
          <p:nvPr>
            <p:ph type="body" idx="1"/>
          </p:nvPr>
        </p:nvSpPr>
        <p:spPr/>
        <p:txBody>
          <a:bodyPr/>
          <a:lstStyle/>
          <a:p>
            <a:pPr>
              <a:lnSpc>
                <a:spcPct val="107000"/>
              </a:lnSpc>
              <a:spcAft>
                <a:spcPts val="800"/>
              </a:spcAft>
            </a:pPr>
            <a:r>
              <a:rPr lang="nl-NL" sz="1200" b="1" dirty="0">
                <a:effectLst/>
                <a:latin typeface="Calibri" panose="020F0502020204030204" pitchFamily="34" charset="0"/>
                <a:ea typeface="Calibri" panose="020F0502020204030204" pitchFamily="34" charset="0"/>
                <a:cs typeface="Calibri" panose="020F0502020204030204" pitchFamily="34" charset="0"/>
              </a:rPr>
              <a:t>WIST JE DAT?</a:t>
            </a:r>
            <a:endParaRPr lang="nl-NL" sz="12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nl-NL" sz="1200" dirty="0">
                <a:effectLst/>
                <a:latin typeface="Work Sans Light" pitchFamily="2" charset="0"/>
                <a:ea typeface="Calibri" panose="020F0502020204030204" pitchFamily="34" charset="0"/>
                <a:cs typeface="Arial" panose="020B0604020202020204" pitchFamily="34" charset="0"/>
              </a:rPr>
              <a:t>Alcohol- en drugsgebruik een grote rol spelen in verkeersongevallen onder jonge scooterrijders?. Ook lopen brom- en snorfietsers relatief gezien het grootste overlijdensrisico, omdat ze minder goed beschermd zijn tijdens een ongeluk. </a:t>
            </a:r>
            <a:endParaRPr lang="nl-NL" sz="1200" dirty="0">
              <a:effectLst/>
              <a:latin typeface="Calibri" panose="020F0502020204030204" pitchFamily="34" charset="0"/>
              <a:ea typeface="Calibri" panose="020F0502020204030204" pitchFamily="34" charset="0"/>
              <a:cs typeface="Arial" panose="020B0604020202020204" pitchFamily="34" charset="0"/>
            </a:endParaRPr>
          </a:p>
          <a:p>
            <a:pPr marL="457200">
              <a:lnSpc>
                <a:spcPct val="107000"/>
              </a:lnSpc>
            </a:pPr>
            <a:r>
              <a:rPr lang="nl-NL" sz="1200" dirty="0">
                <a:effectLst/>
                <a:latin typeface="Work Sans Light" pitchFamily="2" charset="0"/>
                <a:ea typeface="Calibri" panose="020F0502020204030204" pitchFamily="34" charset="0"/>
                <a:cs typeface="Arial" panose="020B0604020202020204" pitchFamily="34" charset="0"/>
              </a:rPr>
              <a:t> </a:t>
            </a:r>
            <a:endParaRPr lang="nl-NL" sz="12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nl-NL" sz="1200" dirty="0">
                <a:effectLst/>
                <a:latin typeface="Work Sans Light" pitchFamily="2" charset="0"/>
                <a:ea typeface="Calibri" panose="020F0502020204030204" pitchFamily="34" charset="0"/>
                <a:cs typeface="Arial" panose="020B0604020202020204" pitchFamily="34" charset="0"/>
              </a:rPr>
              <a:t>Je als beginnend bestuurder niet meer dan 0,2 promille alcohol in je bloed mag hebben? Dit geldt ook voor de scooter en brommer. Dit betekent dat je niet meer dan één drankje mag nemen als je nog moet rijden. In sommige gevallen mag je niet eens één drankje, bijvoorbeeld als je weinig weegt. Voor meisjes geldt vaak ook dat je minder dan één glas mag drinken.  </a:t>
            </a:r>
            <a:endParaRPr lang="nl-NL" sz="1200" dirty="0">
              <a:effectLst/>
              <a:latin typeface="Calibri" panose="020F0502020204030204" pitchFamily="34" charset="0"/>
              <a:ea typeface="Calibri" panose="020F0502020204030204" pitchFamily="34" charset="0"/>
              <a:cs typeface="Arial" panose="020B0604020202020204" pitchFamily="34" charset="0"/>
            </a:endParaRPr>
          </a:p>
          <a:p>
            <a:pPr marL="457200">
              <a:lnSpc>
                <a:spcPct val="107000"/>
              </a:lnSpc>
            </a:pPr>
            <a:r>
              <a:rPr lang="nl-NL" sz="1200" dirty="0">
                <a:effectLst/>
                <a:latin typeface="Work Sans Light" pitchFamily="2" charset="0"/>
                <a:ea typeface="Calibri" panose="020F0502020204030204" pitchFamily="34" charset="0"/>
                <a:cs typeface="Arial" panose="020B0604020202020204" pitchFamily="34" charset="0"/>
              </a:rPr>
              <a:t> </a:t>
            </a:r>
            <a:endParaRPr lang="nl-NL" sz="12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nl-NL" sz="1200" dirty="0">
                <a:effectLst/>
                <a:latin typeface="Work Sans Light" pitchFamily="2" charset="0"/>
                <a:ea typeface="Calibri" panose="020F0502020204030204" pitchFamily="34" charset="0"/>
                <a:cs typeface="Arial" panose="020B0604020202020204" pitchFamily="34" charset="0"/>
              </a:rPr>
              <a:t>Je over het algemeen een geldboete krijgt voor rijden onder invloed van alcohol? De hoogte van de boete hangt af van het alcoholpromillage, dit begint bij €225,-. Zit je ver boven het toegestane promillage of is het niet de eerste keer dat je met te veel alcohol achter het stuur zit, dan is de boete nog veel hoger zijn of kunnen zelfs zwaardere straffen gelden. Het kan ook zijn dat je rijbevoegdheid wordt ontzegd. Je mag dan een periode niet rijden.</a:t>
            </a:r>
            <a:endParaRPr lang="nl-NL" sz="12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1C7467DF-FC04-6778-61D7-65CA7790F7A5}"/>
              </a:ext>
            </a:extLst>
          </p:cNvPr>
          <p:cNvSpPr>
            <a:spLocks noGrp="1"/>
          </p:cNvSpPr>
          <p:nvPr>
            <p:ph type="sldNum" sz="quarter" idx="5"/>
          </p:nvPr>
        </p:nvSpPr>
        <p:spPr/>
        <p:txBody>
          <a:bodyPr/>
          <a:lstStyle/>
          <a:p>
            <a:fld id="{279BD1BB-AD48-44AB-9039-D7E1BB107170}" type="slidenum">
              <a:t>30</a:t>
            </a:fld>
            <a:endParaRPr lang="en-US"/>
          </a:p>
        </p:txBody>
      </p:sp>
    </p:spTree>
    <p:extLst>
      <p:ext uri="{BB962C8B-B14F-4D97-AF65-F5344CB8AC3E}">
        <p14:creationId xmlns:p14="http://schemas.microsoft.com/office/powerpoint/2010/main" val="5575980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CB3F40-91EB-907F-5F8B-F05B588E93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C10A1E-69D0-4622-17F8-37879CAC4F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64C215-D894-F07B-0403-B54AD314E9ED}"/>
              </a:ext>
            </a:extLst>
          </p:cNvPr>
          <p:cNvSpPr>
            <a:spLocks noGrp="1"/>
          </p:cNvSpPr>
          <p:nvPr>
            <p:ph type="body" idx="1"/>
          </p:nvPr>
        </p:nvSpPr>
        <p:spPr/>
        <p:txBody>
          <a:bodyPr/>
          <a:lstStyle/>
          <a:p>
            <a:pPr fontAlgn="base"/>
            <a:r>
              <a:rPr lang="nl-NL" sz="1100" u="sng" dirty="0">
                <a:effectLst/>
                <a:latin typeface="Calibri" panose="020F0502020204030204" pitchFamily="34" charset="0"/>
                <a:ea typeface="Times New Roman" panose="02020603050405020304" pitchFamily="18" charset="0"/>
              </a:rPr>
              <a:t>Stellingen</a:t>
            </a:r>
            <a:endParaRPr lang="nl-NL" sz="1200" dirty="0">
              <a:effectLst/>
              <a:latin typeface="Times New Roman" panose="02020603050405020304" pitchFamily="18" charset="0"/>
              <a:ea typeface="Times New Roman" panose="02020603050405020304" pitchFamily="18" charset="0"/>
            </a:endParaRPr>
          </a:p>
          <a:p>
            <a:r>
              <a:rPr lang="nl-NL" sz="1100" dirty="0">
                <a:effectLst/>
                <a:latin typeface="Calibri" panose="020F0502020204030204" pitchFamily="34" charset="0"/>
                <a:ea typeface="Times New Roman" panose="02020603050405020304" pitchFamily="18" charset="0"/>
              </a:rPr>
              <a:t> </a:t>
            </a:r>
            <a:endParaRPr lang="nl-NL" sz="1200" dirty="0">
              <a:effectLst/>
              <a:latin typeface="Times New Roman" panose="02020603050405020304" pitchFamily="18" charset="0"/>
              <a:ea typeface="Times New Roman" panose="02020603050405020304" pitchFamily="18" charset="0"/>
            </a:endParaRPr>
          </a:p>
          <a:p>
            <a:pPr marL="0" lvl="0" indent="0">
              <a:lnSpc>
                <a:spcPct val="107000"/>
              </a:lnSpc>
              <a:buFont typeface="+mj-lt"/>
              <a:buNone/>
            </a:pPr>
            <a:r>
              <a:rPr lang="nl-NL" sz="1100" dirty="0">
                <a:effectLst/>
                <a:latin typeface="Calibri" panose="020F0502020204030204" pitchFamily="34" charset="0"/>
                <a:ea typeface="Calibri" panose="020F0502020204030204" pitchFamily="34" charset="0"/>
                <a:cs typeface="Calibri" panose="020F0502020204030204" pitchFamily="34" charset="0"/>
              </a:rPr>
              <a:t>Milan is een goede vriend voor </a:t>
            </a:r>
            <a:r>
              <a:rPr lang="nl-NL" sz="1100" dirty="0" err="1">
                <a:effectLst/>
                <a:latin typeface="Calibri" panose="020F0502020204030204" pitchFamily="34" charset="0"/>
                <a:ea typeface="Calibri" panose="020F0502020204030204" pitchFamily="34" charset="0"/>
                <a:cs typeface="Calibri" panose="020F0502020204030204" pitchFamily="34" charset="0"/>
              </a:rPr>
              <a:t>Bilal</a:t>
            </a:r>
            <a:r>
              <a:rPr lang="nl-NL" sz="1100" dirty="0">
                <a:effectLst/>
                <a:latin typeface="Calibri" panose="020F0502020204030204" pitchFamily="34" charset="0"/>
                <a:ea typeface="Calibri" panose="020F0502020204030204" pitchFamily="34" charset="0"/>
                <a:cs typeface="Calibri" panose="020F0502020204030204" pitchFamily="34" charset="0"/>
              </a:rPr>
              <a:t>.</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07000"/>
              </a:lnSpc>
              <a:spcAft>
                <a:spcPts val="800"/>
              </a:spcAft>
              <a:buFont typeface="+mj-lt"/>
              <a:buAutoNum type="alphaLcPeriod"/>
            </a:pPr>
            <a:r>
              <a:rPr lang="nl-NL" sz="1100" dirty="0">
                <a:effectLst/>
                <a:latin typeface="Calibri" panose="020F0502020204030204" pitchFamily="34" charset="0"/>
                <a:ea typeface="Calibri" panose="020F0502020204030204" pitchFamily="34" charset="0"/>
                <a:cs typeface="Calibri" panose="020F0502020204030204" pitchFamily="34" charset="0"/>
              </a:rPr>
              <a:t>Waarom vind je dat (niet)?</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07000"/>
              </a:lnSpc>
              <a:spcAft>
                <a:spcPts val="800"/>
              </a:spcAft>
              <a:buFont typeface="+mj-lt"/>
              <a:buAutoNum type="alphaLcPeriod"/>
            </a:pPr>
            <a:r>
              <a:rPr lang="nl-NL" sz="1100" dirty="0">
                <a:effectLst/>
                <a:latin typeface="Calibri" panose="020F0502020204030204" pitchFamily="34" charset="0"/>
                <a:ea typeface="Calibri" panose="020F0502020204030204" pitchFamily="34" charset="0"/>
                <a:cs typeface="Calibri" panose="020F0502020204030204" pitchFamily="34" charset="0"/>
              </a:rPr>
              <a:t>Snap je dat </a:t>
            </a:r>
            <a:r>
              <a:rPr lang="nl-NL" sz="1100" dirty="0" err="1">
                <a:effectLst/>
                <a:latin typeface="Calibri" panose="020F0502020204030204" pitchFamily="34" charset="0"/>
                <a:ea typeface="Calibri" panose="020F0502020204030204" pitchFamily="34" charset="0"/>
                <a:cs typeface="Calibri" panose="020F0502020204030204" pitchFamily="34" charset="0"/>
              </a:rPr>
              <a:t>Bilal</a:t>
            </a:r>
            <a:r>
              <a:rPr lang="nl-NL" sz="1100" dirty="0">
                <a:effectLst/>
                <a:latin typeface="Calibri" panose="020F0502020204030204" pitchFamily="34" charset="0"/>
                <a:ea typeface="Calibri" panose="020F0502020204030204" pitchFamily="34" charset="0"/>
                <a:cs typeface="Calibri" panose="020F0502020204030204" pitchFamily="34" charset="0"/>
              </a:rPr>
              <a:t> twijfelde om in te gaan op het aanbod van Milan om de </a:t>
            </a:r>
            <a:r>
              <a:rPr lang="nl-NL" sz="1100" dirty="0" err="1">
                <a:effectLst/>
                <a:latin typeface="Calibri" panose="020F0502020204030204" pitchFamily="34" charset="0"/>
                <a:ea typeface="Calibri" panose="020F0502020204030204" pitchFamily="34" charset="0"/>
                <a:cs typeface="Calibri" panose="020F0502020204030204" pitchFamily="34" charset="0"/>
              </a:rPr>
              <a:t>fatbike</a:t>
            </a:r>
            <a:r>
              <a:rPr lang="nl-NL" sz="1100" dirty="0">
                <a:effectLst/>
                <a:latin typeface="Calibri" panose="020F0502020204030204" pitchFamily="34" charset="0"/>
                <a:ea typeface="Calibri" panose="020F0502020204030204" pitchFamily="34" charset="0"/>
                <a:cs typeface="Calibri" panose="020F0502020204030204" pitchFamily="34" charset="0"/>
              </a:rPr>
              <a:t> op te voeren?</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914400">
              <a:lnSpc>
                <a:spcPct val="107000"/>
              </a:lnSpc>
            </a:pPr>
            <a:r>
              <a:rPr lang="nl-NL" sz="1100" dirty="0">
                <a:effectLst/>
                <a:latin typeface="Calibri" panose="020F0502020204030204" pitchFamily="34" charset="0"/>
                <a:ea typeface="Calibri" panose="020F0502020204030204" pitchFamily="34" charset="0"/>
                <a:cs typeface="Calibri" panose="020F0502020204030204" pitchFamily="34" charset="0"/>
              </a:rPr>
              <a:t> </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0" lvl="0" indent="0">
              <a:lnSpc>
                <a:spcPct val="107000"/>
              </a:lnSpc>
              <a:spcAft>
                <a:spcPts val="800"/>
              </a:spcAft>
              <a:buFont typeface="+mj-lt"/>
              <a:buNone/>
            </a:pPr>
            <a:r>
              <a:rPr lang="nl-NL" sz="1100" dirty="0">
                <a:effectLst/>
                <a:latin typeface="Calibri" panose="020F0502020204030204" pitchFamily="34" charset="0"/>
                <a:ea typeface="Calibri" panose="020F0502020204030204" pitchFamily="34" charset="0"/>
                <a:cs typeface="Calibri" panose="020F0502020204030204" pitchFamily="34" charset="0"/>
              </a:rPr>
              <a:t>Ik vind het normaal wanneer jongeren rijden met een opgevoerde </a:t>
            </a:r>
            <a:r>
              <a:rPr lang="nl-NL" sz="1100" dirty="0" err="1">
                <a:effectLst/>
                <a:latin typeface="Calibri" panose="020F0502020204030204" pitchFamily="34" charset="0"/>
                <a:ea typeface="Calibri" panose="020F0502020204030204" pitchFamily="34" charset="0"/>
                <a:cs typeface="Calibri" panose="020F0502020204030204" pitchFamily="34" charset="0"/>
              </a:rPr>
              <a:t>fatbike</a:t>
            </a:r>
            <a:r>
              <a:rPr lang="nl-NL" sz="1100" dirty="0">
                <a:effectLst/>
                <a:latin typeface="Calibri" panose="020F0502020204030204" pitchFamily="34" charset="0"/>
                <a:ea typeface="Calibri" panose="020F0502020204030204" pitchFamily="34" charset="0"/>
                <a:cs typeface="Calibri" panose="020F0502020204030204" pitchFamily="34" charset="0"/>
              </a:rPr>
              <a:t>.</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07000"/>
              </a:lnSpc>
              <a:spcAft>
                <a:spcPts val="800"/>
              </a:spcAft>
              <a:buFont typeface="+mj-lt"/>
              <a:buAutoNum type="alphaLcPeriod"/>
            </a:pPr>
            <a:r>
              <a:rPr lang="nl-NL" sz="1100" dirty="0">
                <a:effectLst/>
                <a:latin typeface="Calibri" panose="020F0502020204030204" pitchFamily="34" charset="0"/>
                <a:ea typeface="Calibri" panose="020F0502020204030204" pitchFamily="34" charset="0"/>
                <a:cs typeface="Calibri" panose="020F0502020204030204" pitchFamily="34" charset="0"/>
              </a:rPr>
              <a:t>Waarom vind je dat (niet) normaal?</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07000"/>
              </a:lnSpc>
              <a:spcAft>
                <a:spcPts val="800"/>
              </a:spcAft>
              <a:buFont typeface="+mj-lt"/>
              <a:buAutoNum type="alphaLcPeriod"/>
            </a:pPr>
            <a:r>
              <a:rPr lang="nl-NL" sz="1100" dirty="0">
                <a:effectLst/>
                <a:latin typeface="Calibri" panose="020F0502020204030204" pitchFamily="34" charset="0"/>
                <a:ea typeface="Calibri" panose="020F0502020204030204" pitchFamily="34" charset="0"/>
                <a:cs typeface="Calibri" panose="020F0502020204030204" pitchFamily="34" charset="0"/>
              </a:rPr>
              <a:t>Welke risico’s zou het rijden met een opgevoerde </a:t>
            </a:r>
            <a:r>
              <a:rPr lang="nl-NL" sz="1100" dirty="0" err="1">
                <a:effectLst/>
                <a:latin typeface="Calibri" panose="020F0502020204030204" pitchFamily="34" charset="0"/>
                <a:ea typeface="Calibri" panose="020F0502020204030204" pitchFamily="34" charset="0"/>
                <a:cs typeface="Calibri" panose="020F0502020204030204" pitchFamily="34" charset="0"/>
              </a:rPr>
              <a:t>fatbike</a:t>
            </a:r>
            <a:r>
              <a:rPr lang="nl-NL" sz="1100" dirty="0">
                <a:effectLst/>
                <a:latin typeface="Calibri" panose="020F0502020204030204" pitchFamily="34" charset="0"/>
                <a:ea typeface="Calibri" panose="020F0502020204030204" pitchFamily="34" charset="0"/>
                <a:cs typeface="Calibri" panose="020F0502020204030204" pitchFamily="34" charset="0"/>
              </a:rPr>
              <a:t> kunnen hebben?</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07000"/>
              </a:lnSpc>
              <a:spcAft>
                <a:spcPts val="800"/>
              </a:spcAft>
              <a:buFont typeface="+mj-lt"/>
              <a:buAutoNum type="alphaLcPeriod"/>
            </a:pPr>
            <a:r>
              <a:rPr lang="nl-NL" sz="1100" dirty="0">
                <a:effectLst/>
                <a:latin typeface="Calibri" panose="020F0502020204030204" pitchFamily="34" charset="0"/>
                <a:ea typeface="Calibri" panose="020F0502020204030204" pitchFamily="34" charset="0"/>
                <a:cs typeface="Calibri" panose="020F0502020204030204" pitchFamily="34" charset="0"/>
              </a:rPr>
              <a:t>Denk je dat </a:t>
            </a:r>
            <a:r>
              <a:rPr lang="nl-NL" sz="1100" dirty="0" err="1">
                <a:effectLst/>
                <a:latin typeface="Calibri" panose="020F0502020204030204" pitchFamily="34" charset="0"/>
                <a:ea typeface="Calibri" panose="020F0502020204030204" pitchFamily="34" charset="0"/>
                <a:cs typeface="Calibri" panose="020F0502020204030204" pitchFamily="34" charset="0"/>
              </a:rPr>
              <a:t>Bilal</a:t>
            </a:r>
            <a:r>
              <a:rPr lang="nl-NL" sz="1100" dirty="0">
                <a:effectLst/>
                <a:latin typeface="Calibri" panose="020F0502020204030204" pitchFamily="34" charset="0"/>
                <a:ea typeface="Calibri" panose="020F0502020204030204" pitchFamily="34" charset="0"/>
                <a:cs typeface="Calibri" panose="020F0502020204030204" pitchFamily="34" charset="0"/>
              </a:rPr>
              <a:t> de aanrijding met de fietser had kunnen voorkomen?</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nl-NL" sz="1100" dirty="0">
                <a:effectLst/>
                <a:latin typeface="Calibri" panose="020F0502020204030204" pitchFamily="34" charset="0"/>
                <a:ea typeface="Calibri" panose="020F0502020204030204" pitchFamily="34" charset="0"/>
                <a:cs typeface="Calibri" panose="020F0502020204030204" pitchFamily="34" charset="0"/>
              </a:rPr>
              <a:t> </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0" lvl="0" indent="0">
              <a:lnSpc>
                <a:spcPct val="107000"/>
              </a:lnSpc>
              <a:spcAft>
                <a:spcPts val="800"/>
              </a:spcAft>
              <a:buFont typeface="+mj-lt"/>
              <a:buNone/>
            </a:pPr>
            <a:r>
              <a:rPr lang="nl-NL" sz="1100" dirty="0">
                <a:effectLst/>
                <a:latin typeface="Calibri" panose="020F0502020204030204" pitchFamily="34" charset="0"/>
                <a:ea typeface="Calibri" panose="020F0502020204030204" pitchFamily="34" charset="0"/>
                <a:cs typeface="Calibri" panose="020F0502020204030204" pitchFamily="34" charset="0"/>
              </a:rPr>
              <a:t>Ik ken veel mensen die rijden met een opgevoerde </a:t>
            </a:r>
            <a:r>
              <a:rPr lang="nl-NL" sz="1100" dirty="0" err="1">
                <a:effectLst/>
                <a:latin typeface="Calibri" panose="020F0502020204030204" pitchFamily="34" charset="0"/>
                <a:ea typeface="Calibri" panose="020F0502020204030204" pitchFamily="34" charset="0"/>
                <a:cs typeface="Calibri" panose="020F0502020204030204" pitchFamily="34" charset="0"/>
              </a:rPr>
              <a:t>fatbike</a:t>
            </a:r>
            <a:r>
              <a:rPr lang="nl-NL" sz="1100" dirty="0">
                <a:effectLst/>
                <a:latin typeface="Calibri" panose="020F0502020204030204" pitchFamily="34" charset="0"/>
                <a:ea typeface="Calibri" panose="020F0502020204030204" pitchFamily="34" charset="0"/>
                <a:cs typeface="Calibri" panose="020F0502020204030204" pitchFamily="34" charset="0"/>
              </a:rPr>
              <a:t>.</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07000"/>
              </a:lnSpc>
              <a:spcAft>
                <a:spcPts val="800"/>
              </a:spcAft>
              <a:buFont typeface="+mj-lt"/>
              <a:buAutoNum type="alphaLcPeriod"/>
            </a:pPr>
            <a:r>
              <a:rPr lang="nl-NL" sz="1100" dirty="0">
                <a:effectLst/>
                <a:latin typeface="Calibri" panose="020F0502020204030204" pitchFamily="34" charset="0"/>
                <a:ea typeface="Calibri" panose="020F0502020204030204" pitchFamily="34" charset="0"/>
                <a:cs typeface="Calibri" panose="020F0502020204030204" pitchFamily="34" charset="0"/>
              </a:rPr>
              <a:t>Wil je daar iets over vertellen?</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457200">
              <a:lnSpc>
                <a:spcPct val="107000"/>
              </a:lnSpc>
            </a:pPr>
            <a:r>
              <a:rPr lang="nl-NL" sz="1100" dirty="0">
                <a:effectLst/>
                <a:latin typeface="Calibri" panose="020F0502020204030204" pitchFamily="34" charset="0"/>
                <a:ea typeface="Calibri" panose="020F0502020204030204" pitchFamily="34" charset="0"/>
                <a:cs typeface="Calibri" panose="020F0502020204030204" pitchFamily="34" charset="0"/>
              </a:rPr>
              <a:t> </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457200">
              <a:lnSpc>
                <a:spcPct val="107000"/>
              </a:lnSpc>
            </a:pPr>
            <a:r>
              <a:rPr lang="nl-NL" sz="1100" dirty="0">
                <a:effectLst/>
                <a:latin typeface="Calibri" panose="020F0502020204030204" pitchFamily="34" charset="0"/>
                <a:ea typeface="Calibri" panose="020F0502020204030204" pitchFamily="34" charset="0"/>
                <a:cs typeface="Calibri" panose="020F0502020204030204" pitchFamily="34" charset="0"/>
              </a:rPr>
              <a:t> </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0" lvl="0" indent="0">
              <a:lnSpc>
                <a:spcPct val="107000"/>
              </a:lnSpc>
              <a:spcAft>
                <a:spcPts val="800"/>
              </a:spcAft>
              <a:buFont typeface="+mj-lt"/>
              <a:buNone/>
            </a:pPr>
            <a:r>
              <a:rPr lang="nl-NL" sz="1100" dirty="0">
                <a:effectLst/>
                <a:latin typeface="Calibri" panose="020F0502020204030204" pitchFamily="34" charset="0"/>
                <a:ea typeface="Calibri" panose="020F0502020204030204" pitchFamily="34" charset="0"/>
                <a:cs typeface="Calibri" panose="020F0502020204030204" pitchFamily="34" charset="0"/>
              </a:rPr>
              <a:t>Als ik zie dat een klasgenoot rijdt met een opgevoerde </a:t>
            </a:r>
            <a:r>
              <a:rPr lang="nl-NL" sz="1100" dirty="0" err="1">
                <a:effectLst/>
                <a:latin typeface="Calibri" panose="020F0502020204030204" pitchFamily="34" charset="0"/>
                <a:ea typeface="Calibri" panose="020F0502020204030204" pitchFamily="34" charset="0"/>
                <a:cs typeface="Calibri" panose="020F0502020204030204" pitchFamily="34" charset="0"/>
              </a:rPr>
              <a:t>fatbike</a:t>
            </a:r>
            <a:r>
              <a:rPr lang="nl-NL" sz="1100" dirty="0">
                <a:effectLst/>
                <a:latin typeface="Calibri" panose="020F0502020204030204" pitchFamily="34" charset="0"/>
                <a:ea typeface="Calibri" panose="020F0502020204030204" pitchFamily="34" charset="0"/>
                <a:cs typeface="Calibri" panose="020F0502020204030204" pitchFamily="34" charset="0"/>
              </a:rPr>
              <a:t>, dan zeg ik daar wat van. </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07000"/>
              </a:lnSpc>
              <a:spcAft>
                <a:spcPts val="800"/>
              </a:spcAft>
              <a:buFont typeface="+mj-lt"/>
              <a:buAutoNum type="alphaLcPeriod"/>
            </a:pPr>
            <a:r>
              <a:rPr lang="nl-NL" sz="1100" dirty="0">
                <a:effectLst/>
                <a:latin typeface="Calibri" panose="020F0502020204030204" pitchFamily="34" charset="0"/>
                <a:ea typeface="Calibri" panose="020F0502020204030204" pitchFamily="34" charset="0"/>
                <a:cs typeface="Calibri" panose="020F0502020204030204" pitchFamily="34" charset="0"/>
              </a:rPr>
              <a:t>Waarom zeg je daar wel/niet iets van?</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07000"/>
              </a:lnSpc>
              <a:spcAft>
                <a:spcPts val="800"/>
              </a:spcAft>
              <a:buFont typeface="+mj-lt"/>
              <a:buAutoNum type="alphaLcPeriod"/>
            </a:pPr>
            <a:r>
              <a:rPr lang="nl-NL" sz="1100" dirty="0">
                <a:effectLst/>
                <a:latin typeface="Calibri" panose="020F0502020204030204" pitchFamily="34" charset="0"/>
                <a:ea typeface="Calibri" panose="020F0502020204030204" pitchFamily="34" charset="0"/>
                <a:cs typeface="Calibri" panose="020F0502020204030204" pitchFamily="34" charset="0"/>
              </a:rPr>
              <a:t>En wat zou je doen als het een vreemde was?</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nl-NL" sz="1100" dirty="0">
                <a:effectLst/>
                <a:latin typeface="Calibri" panose="020F0502020204030204" pitchFamily="34" charset="0"/>
                <a:ea typeface="Calibri" panose="020F0502020204030204" pitchFamily="34" charset="0"/>
                <a:cs typeface="Calibri" panose="020F0502020204030204" pitchFamily="34" charset="0"/>
              </a:rPr>
              <a:t> </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0" lvl="0" indent="0">
              <a:lnSpc>
                <a:spcPct val="107000"/>
              </a:lnSpc>
              <a:spcAft>
                <a:spcPts val="800"/>
              </a:spcAft>
              <a:buFont typeface="+mj-lt"/>
              <a:buNone/>
            </a:pPr>
            <a:r>
              <a:rPr lang="nl-NL" sz="1100" dirty="0">
                <a:effectLst/>
                <a:latin typeface="Calibri" panose="020F0502020204030204" pitchFamily="34" charset="0"/>
                <a:ea typeface="Calibri" panose="020F0502020204030204" pitchFamily="34" charset="0"/>
                <a:cs typeface="Calibri" panose="020F0502020204030204" pitchFamily="34" charset="0"/>
              </a:rPr>
              <a:t>Ik vind een geldboete een passende straf voor het veroorzaken van een ernstig ongeluk met een opgevoerde </a:t>
            </a:r>
            <a:r>
              <a:rPr lang="nl-NL" sz="1100" dirty="0" err="1">
                <a:effectLst/>
                <a:latin typeface="Calibri" panose="020F0502020204030204" pitchFamily="34" charset="0"/>
                <a:ea typeface="Calibri" panose="020F0502020204030204" pitchFamily="34" charset="0"/>
                <a:cs typeface="Calibri" panose="020F0502020204030204" pitchFamily="34" charset="0"/>
              </a:rPr>
              <a:t>fatbike</a:t>
            </a:r>
            <a:r>
              <a:rPr lang="nl-NL" sz="1100" dirty="0">
                <a:effectLst/>
                <a:latin typeface="Calibri" panose="020F0502020204030204" pitchFamily="34" charset="0"/>
                <a:ea typeface="Calibri" panose="020F0502020204030204" pitchFamily="34" charset="0"/>
                <a:cs typeface="Calibri" panose="020F0502020204030204" pitchFamily="34" charset="0"/>
              </a:rPr>
              <a:t>.</a:t>
            </a:r>
          </a:p>
          <a:p>
            <a:pPr marL="742950" lvl="1" indent="-285750">
              <a:lnSpc>
                <a:spcPct val="107000"/>
              </a:lnSpc>
              <a:spcAft>
                <a:spcPts val="800"/>
              </a:spcAft>
              <a:buFont typeface="+mj-lt"/>
              <a:buAutoNum type="alphaLcPeriod"/>
            </a:pPr>
            <a:r>
              <a:rPr lang="nl-NL" sz="1800" dirty="0">
                <a:effectLst/>
                <a:latin typeface="Calibri" panose="020F0502020204030204" pitchFamily="34" charset="0"/>
                <a:ea typeface="Calibri" panose="020F0502020204030204" pitchFamily="34" charset="0"/>
                <a:cs typeface="Calibri" panose="020F0502020204030204" pitchFamily="34" charset="0"/>
              </a:rPr>
              <a:t>Waarom wel/niet?</a:t>
            </a:r>
            <a:endParaRPr lang="nl-NL" sz="18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07000"/>
              </a:lnSpc>
              <a:spcAft>
                <a:spcPts val="800"/>
              </a:spcAft>
              <a:buFont typeface="+mj-lt"/>
              <a:buAutoNum type="alphaLcPeriod"/>
            </a:pPr>
            <a:r>
              <a:rPr lang="nl-NL" sz="1800" dirty="0">
                <a:effectLst/>
                <a:latin typeface="Calibri" panose="020F0502020204030204" pitchFamily="34" charset="0"/>
                <a:ea typeface="Calibri" panose="020F0502020204030204" pitchFamily="34" charset="0"/>
                <a:cs typeface="Calibri" panose="020F0502020204030204" pitchFamily="34" charset="0"/>
              </a:rPr>
              <a:t>Zo niet, wat zou dan een passende straf zijn volgens jou?</a:t>
            </a:r>
            <a:endParaRPr lang="nl-NL" sz="18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07000"/>
              </a:lnSpc>
              <a:spcAft>
                <a:spcPts val="800"/>
              </a:spcAft>
              <a:buFont typeface="+mj-lt"/>
              <a:buAutoNum type="alphaLcPeriod"/>
            </a:pPr>
            <a:r>
              <a:rPr lang="nl-NL" sz="1800" dirty="0">
                <a:effectLst/>
                <a:latin typeface="Calibri" panose="020F0502020204030204" pitchFamily="34" charset="0"/>
                <a:ea typeface="Calibri" panose="020F0502020204030204" pitchFamily="34" charset="0"/>
                <a:cs typeface="Calibri" panose="020F0502020204030204" pitchFamily="34" charset="0"/>
              </a:rPr>
              <a:t>En vind je dat Milan gestraft moet worden?</a:t>
            </a:r>
            <a:endParaRPr lang="nl-NL"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mj-lt"/>
              <a:buAutoNum type="arabicPeriod"/>
            </a:pPr>
            <a:endParaRPr lang="nl-NL" sz="11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48CAB3A0-B39B-B955-8939-4F5D9D0A268E}"/>
              </a:ext>
            </a:extLst>
          </p:cNvPr>
          <p:cNvSpPr>
            <a:spLocks noGrp="1"/>
          </p:cNvSpPr>
          <p:nvPr>
            <p:ph type="sldNum" sz="quarter" idx="5"/>
          </p:nvPr>
        </p:nvSpPr>
        <p:spPr/>
        <p:txBody>
          <a:bodyPr/>
          <a:lstStyle/>
          <a:p>
            <a:fld id="{279BD1BB-AD48-44AB-9039-D7E1BB107170}" type="slidenum">
              <a:t>31</a:t>
            </a:fld>
            <a:endParaRPr lang="en-US"/>
          </a:p>
        </p:txBody>
      </p:sp>
    </p:spTree>
    <p:extLst>
      <p:ext uri="{BB962C8B-B14F-4D97-AF65-F5344CB8AC3E}">
        <p14:creationId xmlns:p14="http://schemas.microsoft.com/office/powerpoint/2010/main" val="23502039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8A5F3F-40A1-4440-C60B-DD0678796B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CD5B95-E29C-ADE5-409A-2224A43AD2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0B6D75-7E10-5E71-FC85-AFC5B666EE97}"/>
              </a:ext>
            </a:extLst>
          </p:cNvPr>
          <p:cNvSpPr>
            <a:spLocks noGrp="1"/>
          </p:cNvSpPr>
          <p:nvPr>
            <p:ph type="body" idx="1"/>
          </p:nvPr>
        </p:nvSpPr>
        <p:spPr/>
        <p:txBody>
          <a:bodyPr/>
          <a:lstStyle/>
          <a:p>
            <a:pPr fontAlgn="base"/>
            <a:r>
              <a:rPr lang="nl-NL" sz="1100" u="sng" dirty="0">
                <a:effectLst/>
                <a:latin typeface="Calibri" panose="020F0502020204030204" pitchFamily="34" charset="0"/>
                <a:ea typeface="Times New Roman" panose="02020603050405020304" pitchFamily="18" charset="0"/>
              </a:rPr>
              <a:t>Stellingen</a:t>
            </a:r>
            <a:endParaRPr lang="nl-NL" sz="1200" dirty="0">
              <a:effectLst/>
              <a:latin typeface="Times New Roman" panose="02020603050405020304" pitchFamily="18" charset="0"/>
              <a:ea typeface="Times New Roman" panose="02020603050405020304" pitchFamily="18" charset="0"/>
            </a:endParaRPr>
          </a:p>
          <a:p>
            <a:r>
              <a:rPr lang="nl-NL" sz="1100" dirty="0">
                <a:effectLst/>
                <a:latin typeface="Calibri" panose="020F0502020204030204" pitchFamily="34" charset="0"/>
                <a:ea typeface="Times New Roman" panose="02020603050405020304" pitchFamily="18" charset="0"/>
              </a:rPr>
              <a:t> </a:t>
            </a:r>
            <a:endParaRPr lang="nl-NL" sz="1200" dirty="0">
              <a:effectLst/>
              <a:latin typeface="Times New Roman" panose="02020603050405020304" pitchFamily="18" charset="0"/>
              <a:ea typeface="Times New Roman" panose="02020603050405020304" pitchFamily="18" charset="0"/>
            </a:endParaRPr>
          </a:p>
          <a:p>
            <a:pPr marL="0" lvl="0" indent="0">
              <a:lnSpc>
                <a:spcPct val="107000"/>
              </a:lnSpc>
              <a:buFont typeface="+mj-lt"/>
              <a:buNone/>
            </a:pPr>
            <a:r>
              <a:rPr lang="nl-NL" sz="1100" dirty="0">
                <a:effectLst/>
                <a:latin typeface="Calibri" panose="020F0502020204030204" pitchFamily="34" charset="0"/>
                <a:ea typeface="Calibri" panose="020F0502020204030204" pitchFamily="34" charset="0"/>
                <a:cs typeface="Calibri" panose="020F0502020204030204" pitchFamily="34" charset="0"/>
              </a:rPr>
              <a:t>Milan is een goede vriend voor Bilal.</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07000"/>
              </a:lnSpc>
              <a:spcAft>
                <a:spcPts val="800"/>
              </a:spcAft>
              <a:buFont typeface="+mj-lt"/>
              <a:buAutoNum type="alphaLcPeriod"/>
            </a:pPr>
            <a:r>
              <a:rPr lang="nl-NL" sz="1100" dirty="0">
                <a:effectLst/>
                <a:latin typeface="Calibri" panose="020F0502020204030204" pitchFamily="34" charset="0"/>
                <a:ea typeface="Calibri" panose="020F0502020204030204" pitchFamily="34" charset="0"/>
                <a:cs typeface="Calibri" panose="020F0502020204030204" pitchFamily="34" charset="0"/>
              </a:rPr>
              <a:t>Waarom vind je dat (niet)?</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07000"/>
              </a:lnSpc>
              <a:spcAft>
                <a:spcPts val="800"/>
              </a:spcAft>
              <a:buFont typeface="+mj-lt"/>
              <a:buAutoNum type="alphaLcPeriod"/>
            </a:pPr>
            <a:r>
              <a:rPr lang="nl-NL" sz="1100" dirty="0">
                <a:effectLst/>
                <a:latin typeface="Calibri" panose="020F0502020204030204" pitchFamily="34" charset="0"/>
                <a:ea typeface="Calibri" panose="020F0502020204030204" pitchFamily="34" charset="0"/>
                <a:cs typeface="Calibri" panose="020F0502020204030204" pitchFamily="34" charset="0"/>
              </a:rPr>
              <a:t>Snap je dat Bilal twijfelde om in te gaan op het aanbod van Milan om de </a:t>
            </a:r>
            <a:r>
              <a:rPr lang="nl-NL" sz="1100" dirty="0" err="1">
                <a:effectLst/>
                <a:latin typeface="Calibri" panose="020F0502020204030204" pitchFamily="34" charset="0"/>
                <a:ea typeface="Calibri" panose="020F0502020204030204" pitchFamily="34" charset="0"/>
                <a:cs typeface="Calibri" panose="020F0502020204030204" pitchFamily="34" charset="0"/>
              </a:rPr>
              <a:t>fatbike</a:t>
            </a:r>
            <a:r>
              <a:rPr lang="nl-NL" sz="1100" dirty="0">
                <a:effectLst/>
                <a:latin typeface="Calibri" panose="020F0502020204030204" pitchFamily="34" charset="0"/>
                <a:ea typeface="Calibri" panose="020F0502020204030204" pitchFamily="34" charset="0"/>
                <a:cs typeface="Calibri" panose="020F0502020204030204" pitchFamily="34" charset="0"/>
              </a:rPr>
              <a:t> op te voeren?</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914400">
              <a:lnSpc>
                <a:spcPct val="107000"/>
              </a:lnSpc>
            </a:pPr>
            <a:r>
              <a:rPr lang="nl-NL" sz="1100" dirty="0">
                <a:effectLst/>
                <a:latin typeface="Calibri" panose="020F0502020204030204" pitchFamily="34" charset="0"/>
                <a:ea typeface="Calibri" panose="020F0502020204030204" pitchFamily="34" charset="0"/>
                <a:cs typeface="Calibri" panose="020F0502020204030204" pitchFamily="34" charset="0"/>
              </a:rPr>
              <a:t> </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0" lvl="0" indent="0">
              <a:lnSpc>
                <a:spcPct val="107000"/>
              </a:lnSpc>
              <a:spcAft>
                <a:spcPts val="800"/>
              </a:spcAft>
              <a:buFont typeface="+mj-lt"/>
              <a:buNone/>
            </a:pPr>
            <a:r>
              <a:rPr lang="nl-NL" sz="1100" dirty="0">
                <a:effectLst/>
                <a:latin typeface="Calibri" panose="020F0502020204030204" pitchFamily="34" charset="0"/>
                <a:ea typeface="Calibri" panose="020F0502020204030204" pitchFamily="34" charset="0"/>
                <a:cs typeface="Calibri" panose="020F0502020204030204" pitchFamily="34" charset="0"/>
              </a:rPr>
              <a:t>Ik vind het normaal wanneer jongeren rijden met een opgevoerde </a:t>
            </a:r>
            <a:r>
              <a:rPr lang="nl-NL" sz="1100" dirty="0" err="1">
                <a:effectLst/>
                <a:latin typeface="Calibri" panose="020F0502020204030204" pitchFamily="34" charset="0"/>
                <a:ea typeface="Calibri" panose="020F0502020204030204" pitchFamily="34" charset="0"/>
                <a:cs typeface="Calibri" panose="020F0502020204030204" pitchFamily="34" charset="0"/>
              </a:rPr>
              <a:t>fatbike</a:t>
            </a:r>
            <a:r>
              <a:rPr lang="nl-NL" sz="1100" dirty="0">
                <a:effectLst/>
                <a:latin typeface="Calibri" panose="020F0502020204030204" pitchFamily="34" charset="0"/>
                <a:ea typeface="Calibri" panose="020F0502020204030204" pitchFamily="34" charset="0"/>
                <a:cs typeface="Calibri" panose="020F0502020204030204" pitchFamily="34" charset="0"/>
              </a:rPr>
              <a:t>.</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07000"/>
              </a:lnSpc>
              <a:spcAft>
                <a:spcPts val="800"/>
              </a:spcAft>
              <a:buFont typeface="+mj-lt"/>
              <a:buAutoNum type="alphaLcPeriod"/>
            </a:pPr>
            <a:r>
              <a:rPr lang="nl-NL" sz="1100" dirty="0">
                <a:effectLst/>
                <a:latin typeface="Calibri" panose="020F0502020204030204" pitchFamily="34" charset="0"/>
                <a:ea typeface="Calibri" panose="020F0502020204030204" pitchFamily="34" charset="0"/>
                <a:cs typeface="Calibri" panose="020F0502020204030204" pitchFamily="34" charset="0"/>
              </a:rPr>
              <a:t>Waarom vind je dat (niet) normaal?</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07000"/>
              </a:lnSpc>
              <a:spcAft>
                <a:spcPts val="800"/>
              </a:spcAft>
              <a:buFont typeface="+mj-lt"/>
              <a:buAutoNum type="alphaLcPeriod"/>
            </a:pPr>
            <a:r>
              <a:rPr lang="nl-NL" sz="1100" dirty="0">
                <a:effectLst/>
                <a:latin typeface="Calibri" panose="020F0502020204030204" pitchFamily="34" charset="0"/>
                <a:ea typeface="Calibri" panose="020F0502020204030204" pitchFamily="34" charset="0"/>
                <a:cs typeface="Calibri" panose="020F0502020204030204" pitchFamily="34" charset="0"/>
              </a:rPr>
              <a:t>Welke risico’s zou het rijden met een opgevoerde </a:t>
            </a:r>
            <a:r>
              <a:rPr lang="nl-NL" sz="1100" dirty="0" err="1">
                <a:effectLst/>
                <a:latin typeface="Calibri" panose="020F0502020204030204" pitchFamily="34" charset="0"/>
                <a:ea typeface="Calibri" panose="020F0502020204030204" pitchFamily="34" charset="0"/>
                <a:cs typeface="Calibri" panose="020F0502020204030204" pitchFamily="34" charset="0"/>
              </a:rPr>
              <a:t>fatbike</a:t>
            </a:r>
            <a:r>
              <a:rPr lang="nl-NL" sz="1100" dirty="0">
                <a:effectLst/>
                <a:latin typeface="Calibri" panose="020F0502020204030204" pitchFamily="34" charset="0"/>
                <a:ea typeface="Calibri" panose="020F0502020204030204" pitchFamily="34" charset="0"/>
                <a:cs typeface="Calibri" panose="020F0502020204030204" pitchFamily="34" charset="0"/>
              </a:rPr>
              <a:t> kunnen hebben?</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07000"/>
              </a:lnSpc>
              <a:spcAft>
                <a:spcPts val="800"/>
              </a:spcAft>
              <a:buFont typeface="+mj-lt"/>
              <a:buAutoNum type="alphaLcPeriod"/>
            </a:pPr>
            <a:r>
              <a:rPr lang="nl-NL" sz="1100" dirty="0">
                <a:effectLst/>
                <a:latin typeface="Calibri" panose="020F0502020204030204" pitchFamily="34" charset="0"/>
                <a:ea typeface="Calibri" panose="020F0502020204030204" pitchFamily="34" charset="0"/>
                <a:cs typeface="Calibri" panose="020F0502020204030204" pitchFamily="34" charset="0"/>
              </a:rPr>
              <a:t>Denk je dat Bilal de aanrijding met de fietser had kunnen voorkomen?</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nl-NL" sz="1100" dirty="0">
                <a:effectLst/>
                <a:latin typeface="Calibri" panose="020F0502020204030204" pitchFamily="34" charset="0"/>
                <a:ea typeface="Calibri" panose="020F0502020204030204" pitchFamily="34" charset="0"/>
                <a:cs typeface="Calibri" panose="020F0502020204030204" pitchFamily="34" charset="0"/>
              </a:rPr>
              <a:t> </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0" lvl="0" indent="0">
              <a:lnSpc>
                <a:spcPct val="107000"/>
              </a:lnSpc>
              <a:spcAft>
                <a:spcPts val="800"/>
              </a:spcAft>
              <a:buFont typeface="+mj-lt"/>
              <a:buNone/>
            </a:pPr>
            <a:r>
              <a:rPr lang="nl-NL" sz="1100" dirty="0">
                <a:effectLst/>
                <a:latin typeface="Calibri" panose="020F0502020204030204" pitchFamily="34" charset="0"/>
                <a:ea typeface="Calibri" panose="020F0502020204030204" pitchFamily="34" charset="0"/>
                <a:cs typeface="Calibri" panose="020F0502020204030204" pitchFamily="34" charset="0"/>
              </a:rPr>
              <a:t>Ik ken veel mensen die rijden met een opgevoerde </a:t>
            </a:r>
            <a:r>
              <a:rPr lang="nl-NL" sz="1100" dirty="0" err="1">
                <a:effectLst/>
                <a:latin typeface="Calibri" panose="020F0502020204030204" pitchFamily="34" charset="0"/>
                <a:ea typeface="Calibri" panose="020F0502020204030204" pitchFamily="34" charset="0"/>
                <a:cs typeface="Calibri" panose="020F0502020204030204" pitchFamily="34" charset="0"/>
              </a:rPr>
              <a:t>fatbike</a:t>
            </a:r>
            <a:r>
              <a:rPr lang="nl-NL" sz="1100" dirty="0">
                <a:effectLst/>
                <a:latin typeface="Calibri" panose="020F0502020204030204" pitchFamily="34" charset="0"/>
                <a:ea typeface="Calibri" panose="020F0502020204030204" pitchFamily="34" charset="0"/>
                <a:cs typeface="Calibri" panose="020F0502020204030204" pitchFamily="34" charset="0"/>
              </a:rPr>
              <a:t>.</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07000"/>
              </a:lnSpc>
              <a:spcAft>
                <a:spcPts val="800"/>
              </a:spcAft>
              <a:buFont typeface="+mj-lt"/>
              <a:buAutoNum type="alphaLcPeriod"/>
            </a:pPr>
            <a:r>
              <a:rPr lang="nl-NL" sz="1100" dirty="0">
                <a:effectLst/>
                <a:latin typeface="Calibri" panose="020F0502020204030204" pitchFamily="34" charset="0"/>
                <a:ea typeface="Calibri" panose="020F0502020204030204" pitchFamily="34" charset="0"/>
                <a:cs typeface="Calibri" panose="020F0502020204030204" pitchFamily="34" charset="0"/>
              </a:rPr>
              <a:t>Wil je daar iets over vertellen?</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457200">
              <a:lnSpc>
                <a:spcPct val="107000"/>
              </a:lnSpc>
            </a:pPr>
            <a:r>
              <a:rPr lang="nl-NL" sz="1100" dirty="0">
                <a:effectLst/>
                <a:latin typeface="Calibri" panose="020F0502020204030204" pitchFamily="34" charset="0"/>
                <a:ea typeface="Calibri" panose="020F0502020204030204" pitchFamily="34" charset="0"/>
                <a:cs typeface="Calibri" panose="020F0502020204030204" pitchFamily="34" charset="0"/>
              </a:rPr>
              <a:t> </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457200">
              <a:lnSpc>
                <a:spcPct val="107000"/>
              </a:lnSpc>
            </a:pPr>
            <a:r>
              <a:rPr lang="nl-NL" sz="1100" dirty="0">
                <a:effectLst/>
                <a:latin typeface="Calibri" panose="020F0502020204030204" pitchFamily="34" charset="0"/>
                <a:ea typeface="Calibri" panose="020F0502020204030204" pitchFamily="34" charset="0"/>
                <a:cs typeface="Calibri" panose="020F0502020204030204" pitchFamily="34" charset="0"/>
              </a:rPr>
              <a:t> </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0" lvl="0" indent="0">
              <a:lnSpc>
                <a:spcPct val="107000"/>
              </a:lnSpc>
              <a:spcAft>
                <a:spcPts val="800"/>
              </a:spcAft>
              <a:buFont typeface="+mj-lt"/>
              <a:buNone/>
            </a:pPr>
            <a:r>
              <a:rPr lang="nl-NL" sz="1100" dirty="0">
                <a:effectLst/>
                <a:latin typeface="Calibri" panose="020F0502020204030204" pitchFamily="34" charset="0"/>
                <a:ea typeface="Calibri" panose="020F0502020204030204" pitchFamily="34" charset="0"/>
                <a:cs typeface="Calibri" panose="020F0502020204030204" pitchFamily="34" charset="0"/>
              </a:rPr>
              <a:t>Als ik zie dat een klasgenoot rijdt met een opgevoerde </a:t>
            </a:r>
            <a:r>
              <a:rPr lang="nl-NL" sz="1100" dirty="0" err="1">
                <a:effectLst/>
                <a:latin typeface="Calibri" panose="020F0502020204030204" pitchFamily="34" charset="0"/>
                <a:ea typeface="Calibri" panose="020F0502020204030204" pitchFamily="34" charset="0"/>
                <a:cs typeface="Calibri" panose="020F0502020204030204" pitchFamily="34" charset="0"/>
              </a:rPr>
              <a:t>fatbike</a:t>
            </a:r>
            <a:r>
              <a:rPr lang="nl-NL" sz="1100" dirty="0">
                <a:effectLst/>
                <a:latin typeface="Calibri" panose="020F0502020204030204" pitchFamily="34" charset="0"/>
                <a:ea typeface="Calibri" panose="020F0502020204030204" pitchFamily="34" charset="0"/>
                <a:cs typeface="Calibri" panose="020F0502020204030204" pitchFamily="34" charset="0"/>
              </a:rPr>
              <a:t>, dan zeg ik daar wat van. </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07000"/>
              </a:lnSpc>
              <a:spcAft>
                <a:spcPts val="800"/>
              </a:spcAft>
              <a:buFont typeface="+mj-lt"/>
              <a:buAutoNum type="alphaLcPeriod"/>
            </a:pPr>
            <a:r>
              <a:rPr lang="nl-NL" sz="1100" dirty="0">
                <a:effectLst/>
                <a:latin typeface="Calibri" panose="020F0502020204030204" pitchFamily="34" charset="0"/>
                <a:ea typeface="Calibri" panose="020F0502020204030204" pitchFamily="34" charset="0"/>
                <a:cs typeface="Calibri" panose="020F0502020204030204" pitchFamily="34" charset="0"/>
              </a:rPr>
              <a:t>Waarom zeg je daar wel/niet iets van?</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07000"/>
              </a:lnSpc>
              <a:spcAft>
                <a:spcPts val="800"/>
              </a:spcAft>
              <a:buFont typeface="+mj-lt"/>
              <a:buAutoNum type="alphaLcPeriod"/>
            </a:pPr>
            <a:r>
              <a:rPr lang="nl-NL" sz="1100" dirty="0">
                <a:effectLst/>
                <a:latin typeface="Calibri" panose="020F0502020204030204" pitchFamily="34" charset="0"/>
                <a:ea typeface="Calibri" panose="020F0502020204030204" pitchFamily="34" charset="0"/>
                <a:cs typeface="Calibri" panose="020F0502020204030204" pitchFamily="34" charset="0"/>
              </a:rPr>
              <a:t>En wat zou je doen als het een vreemde was?</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nl-NL" sz="1100" dirty="0">
                <a:effectLst/>
                <a:latin typeface="Calibri" panose="020F0502020204030204" pitchFamily="34" charset="0"/>
                <a:ea typeface="Calibri" panose="020F0502020204030204" pitchFamily="34" charset="0"/>
                <a:cs typeface="Calibri" panose="020F0502020204030204" pitchFamily="34" charset="0"/>
              </a:rPr>
              <a:t> </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0" lvl="0" indent="0">
              <a:lnSpc>
                <a:spcPct val="107000"/>
              </a:lnSpc>
              <a:spcAft>
                <a:spcPts val="800"/>
              </a:spcAft>
              <a:buFont typeface="+mj-lt"/>
              <a:buNone/>
            </a:pPr>
            <a:r>
              <a:rPr lang="nl-NL" sz="1100" dirty="0">
                <a:effectLst/>
                <a:latin typeface="Calibri" panose="020F0502020204030204" pitchFamily="34" charset="0"/>
                <a:ea typeface="Calibri" panose="020F0502020204030204" pitchFamily="34" charset="0"/>
                <a:cs typeface="Calibri" panose="020F0502020204030204" pitchFamily="34" charset="0"/>
              </a:rPr>
              <a:t>Ik vind een geldboete een passende straf voor het veroorzaken van een ernstig ongeluk met een opgevoerde </a:t>
            </a:r>
            <a:r>
              <a:rPr lang="nl-NL" sz="1100" dirty="0" err="1">
                <a:effectLst/>
                <a:latin typeface="Calibri" panose="020F0502020204030204" pitchFamily="34" charset="0"/>
                <a:ea typeface="Calibri" panose="020F0502020204030204" pitchFamily="34" charset="0"/>
                <a:cs typeface="Calibri" panose="020F0502020204030204" pitchFamily="34" charset="0"/>
              </a:rPr>
              <a:t>fatbike</a:t>
            </a:r>
            <a:r>
              <a:rPr lang="nl-NL" sz="1100" dirty="0">
                <a:effectLst/>
                <a:latin typeface="Calibri" panose="020F0502020204030204" pitchFamily="34" charset="0"/>
                <a:ea typeface="Calibri" panose="020F0502020204030204" pitchFamily="34" charset="0"/>
                <a:cs typeface="Calibri" panose="020F0502020204030204" pitchFamily="34" charset="0"/>
              </a:rPr>
              <a:t>.</a:t>
            </a:r>
          </a:p>
          <a:p>
            <a:pPr marL="742950" lvl="1" indent="-285750">
              <a:lnSpc>
                <a:spcPct val="107000"/>
              </a:lnSpc>
              <a:spcAft>
                <a:spcPts val="800"/>
              </a:spcAft>
              <a:buFont typeface="+mj-lt"/>
              <a:buAutoNum type="alphaLcPeriod"/>
            </a:pPr>
            <a:r>
              <a:rPr lang="nl-NL" sz="1800" dirty="0">
                <a:effectLst/>
                <a:latin typeface="Calibri" panose="020F0502020204030204" pitchFamily="34" charset="0"/>
                <a:ea typeface="Calibri" panose="020F0502020204030204" pitchFamily="34" charset="0"/>
                <a:cs typeface="Calibri" panose="020F0502020204030204" pitchFamily="34" charset="0"/>
              </a:rPr>
              <a:t>Waarom wel/niet?</a:t>
            </a:r>
            <a:endParaRPr lang="nl-NL" sz="18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07000"/>
              </a:lnSpc>
              <a:spcAft>
                <a:spcPts val="800"/>
              </a:spcAft>
              <a:buFont typeface="+mj-lt"/>
              <a:buAutoNum type="alphaLcPeriod"/>
            </a:pPr>
            <a:r>
              <a:rPr lang="nl-NL" sz="1800" dirty="0">
                <a:effectLst/>
                <a:latin typeface="Calibri" panose="020F0502020204030204" pitchFamily="34" charset="0"/>
                <a:ea typeface="Calibri" panose="020F0502020204030204" pitchFamily="34" charset="0"/>
                <a:cs typeface="Calibri" panose="020F0502020204030204" pitchFamily="34" charset="0"/>
              </a:rPr>
              <a:t>Zo niet, wat zou dan een passende straf zijn volgens jou?</a:t>
            </a:r>
            <a:endParaRPr lang="nl-NL" sz="18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07000"/>
              </a:lnSpc>
              <a:spcAft>
                <a:spcPts val="800"/>
              </a:spcAft>
              <a:buFont typeface="+mj-lt"/>
              <a:buAutoNum type="alphaLcPeriod"/>
            </a:pPr>
            <a:r>
              <a:rPr lang="nl-NL" sz="1800" dirty="0">
                <a:effectLst/>
                <a:latin typeface="Calibri" panose="020F0502020204030204" pitchFamily="34" charset="0"/>
                <a:ea typeface="Calibri" panose="020F0502020204030204" pitchFamily="34" charset="0"/>
                <a:cs typeface="Calibri" panose="020F0502020204030204" pitchFamily="34" charset="0"/>
              </a:rPr>
              <a:t>En vind je dat Milan gestraft moet worden?</a:t>
            </a:r>
            <a:endParaRPr lang="nl-NL"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mj-lt"/>
              <a:buAutoNum type="arabicPeriod"/>
            </a:pPr>
            <a:endParaRPr lang="nl-NL" sz="11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a:p>
            <a:endParaRPr lang="en-US" dirty="0"/>
          </a:p>
        </p:txBody>
      </p:sp>
      <p:sp>
        <p:nvSpPr>
          <p:cNvPr id="4" name="Slide Number Placeholder 3">
            <a:extLst>
              <a:ext uri="{FF2B5EF4-FFF2-40B4-BE49-F238E27FC236}">
                <a16:creationId xmlns:a16="http://schemas.microsoft.com/office/drawing/2014/main" id="{9F10166D-9700-A5DA-CE0E-F0ACA89466E3}"/>
              </a:ext>
            </a:extLst>
          </p:cNvPr>
          <p:cNvSpPr>
            <a:spLocks noGrp="1"/>
          </p:cNvSpPr>
          <p:nvPr>
            <p:ph type="sldNum" sz="quarter" idx="5"/>
          </p:nvPr>
        </p:nvSpPr>
        <p:spPr/>
        <p:txBody>
          <a:bodyPr/>
          <a:lstStyle/>
          <a:p>
            <a:fld id="{279BD1BB-AD48-44AB-9039-D7E1BB107170}" type="slidenum">
              <a:t>32</a:t>
            </a:fld>
            <a:endParaRPr lang="en-US"/>
          </a:p>
        </p:txBody>
      </p:sp>
    </p:spTree>
    <p:extLst>
      <p:ext uri="{BB962C8B-B14F-4D97-AF65-F5344CB8AC3E}">
        <p14:creationId xmlns:p14="http://schemas.microsoft.com/office/powerpoint/2010/main" val="32260036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6931EA-EF36-3089-473D-69C3A3AFDC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9C44AF-FCE4-18D9-9E4A-52C1D9654C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8F45C1-82B1-41E2-BF65-14237871A0FA}"/>
              </a:ext>
            </a:extLst>
          </p:cNvPr>
          <p:cNvSpPr>
            <a:spLocks noGrp="1"/>
          </p:cNvSpPr>
          <p:nvPr>
            <p:ph type="body" idx="1"/>
          </p:nvPr>
        </p:nvSpPr>
        <p:spPr/>
        <p:txBody>
          <a:bodyPr/>
          <a:lstStyle/>
          <a:p>
            <a:pPr fontAlgn="base"/>
            <a:r>
              <a:rPr lang="nl-NL" sz="1100" u="sng" dirty="0">
                <a:effectLst/>
                <a:latin typeface="Calibri" panose="020F0502020204030204" pitchFamily="34" charset="0"/>
                <a:ea typeface="Times New Roman" panose="02020603050405020304" pitchFamily="18" charset="0"/>
              </a:rPr>
              <a:t>Stellingen</a:t>
            </a:r>
            <a:endParaRPr lang="nl-NL" sz="1200" dirty="0">
              <a:effectLst/>
              <a:latin typeface="Times New Roman" panose="02020603050405020304" pitchFamily="18" charset="0"/>
              <a:ea typeface="Times New Roman" panose="02020603050405020304" pitchFamily="18" charset="0"/>
            </a:endParaRPr>
          </a:p>
          <a:p>
            <a:r>
              <a:rPr lang="nl-NL" sz="1100" dirty="0">
                <a:effectLst/>
                <a:latin typeface="Calibri" panose="020F0502020204030204" pitchFamily="34" charset="0"/>
                <a:ea typeface="Times New Roman" panose="02020603050405020304" pitchFamily="18" charset="0"/>
              </a:rPr>
              <a:t> </a:t>
            </a:r>
            <a:endParaRPr lang="nl-NL" sz="1200" dirty="0">
              <a:effectLst/>
              <a:latin typeface="Times New Roman" panose="02020603050405020304" pitchFamily="18" charset="0"/>
              <a:ea typeface="Times New Roman" panose="02020603050405020304" pitchFamily="18" charset="0"/>
            </a:endParaRPr>
          </a:p>
          <a:p>
            <a:pPr marL="0" lvl="0" indent="0">
              <a:lnSpc>
                <a:spcPct val="107000"/>
              </a:lnSpc>
              <a:buFont typeface="+mj-lt"/>
              <a:buNone/>
            </a:pPr>
            <a:r>
              <a:rPr lang="nl-NL" sz="1100" dirty="0">
                <a:effectLst/>
                <a:latin typeface="Calibri" panose="020F0502020204030204" pitchFamily="34" charset="0"/>
                <a:ea typeface="Calibri" panose="020F0502020204030204" pitchFamily="34" charset="0"/>
                <a:cs typeface="Calibri" panose="020F0502020204030204" pitchFamily="34" charset="0"/>
              </a:rPr>
              <a:t>Milan is een goede vriend voor Bilal.</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07000"/>
              </a:lnSpc>
              <a:spcAft>
                <a:spcPts val="800"/>
              </a:spcAft>
              <a:buFont typeface="+mj-lt"/>
              <a:buAutoNum type="alphaLcPeriod"/>
            </a:pPr>
            <a:r>
              <a:rPr lang="nl-NL" sz="1100" dirty="0">
                <a:effectLst/>
                <a:latin typeface="Calibri" panose="020F0502020204030204" pitchFamily="34" charset="0"/>
                <a:ea typeface="Calibri" panose="020F0502020204030204" pitchFamily="34" charset="0"/>
                <a:cs typeface="Calibri" panose="020F0502020204030204" pitchFamily="34" charset="0"/>
              </a:rPr>
              <a:t>Waarom vind je dat (niet)?</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07000"/>
              </a:lnSpc>
              <a:spcAft>
                <a:spcPts val="800"/>
              </a:spcAft>
              <a:buFont typeface="+mj-lt"/>
              <a:buAutoNum type="alphaLcPeriod"/>
            </a:pPr>
            <a:r>
              <a:rPr lang="nl-NL" sz="1100" dirty="0">
                <a:effectLst/>
                <a:latin typeface="Calibri" panose="020F0502020204030204" pitchFamily="34" charset="0"/>
                <a:ea typeface="Calibri" panose="020F0502020204030204" pitchFamily="34" charset="0"/>
                <a:cs typeface="Calibri" panose="020F0502020204030204" pitchFamily="34" charset="0"/>
              </a:rPr>
              <a:t>Snap je dat Bilal twijfelde om in te gaan op het aanbod van Milan om de </a:t>
            </a:r>
            <a:r>
              <a:rPr lang="nl-NL" sz="1100" dirty="0" err="1">
                <a:effectLst/>
                <a:latin typeface="Calibri" panose="020F0502020204030204" pitchFamily="34" charset="0"/>
                <a:ea typeface="Calibri" panose="020F0502020204030204" pitchFamily="34" charset="0"/>
                <a:cs typeface="Calibri" panose="020F0502020204030204" pitchFamily="34" charset="0"/>
              </a:rPr>
              <a:t>fatbike</a:t>
            </a:r>
            <a:r>
              <a:rPr lang="nl-NL" sz="1100" dirty="0">
                <a:effectLst/>
                <a:latin typeface="Calibri" panose="020F0502020204030204" pitchFamily="34" charset="0"/>
                <a:ea typeface="Calibri" panose="020F0502020204030204" pitchFamily="34" charset="0"/>
                <a:cs typeface="Calibri" panose="020F0502020204030204" pitchFamily="34" charset="0"/>
              </a:rPr>
              <a:t> op te voeren?</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914400">
              <a:lnSpc>
                <a:spcPct val="107000"/>
              </a:lnSpc>
            </a:pPr>
            <a:r>
              <a:rPr lang="nl-NL" sz="1100" dirty="0">
                <a:effectLst/>
                <a:latin typeface="Calibri" panose="020F0502020204030204" pitchFamily="34" charset="0"/>
                <a:ea typeface="Calibri" panose="020F0502020204030204" pitchFamily="34" charset="0"/>
                <a:cs typeface="Calibri" panose="020F0502020204030204" pitchFamily="34" charset="0"/>
              </a:rPr>
              <a:t> </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0" lvl="0" indent="0">
              <a:lnSpc>
                <a:spcPct val="107000"/>
              </a:lnSpc>
              <a:spcAft>
                <a:spcPts val="800"/>
              </a:spcAft>
              <a:buFont typeface="+mj-lt"/>
              <a:buNone/>
            </a:pPr>
            <a:r>
              <a:rPr lang="nl-NL" sz="1100" dirty="0">
                <a:effectLst/>
                <a:latin typeface="Calibri" panose="020F0502020204030204" pitchFamily="34" charset="0"/>
                <a:ea typeface="Calibri" panose="020F0502020204030204" pitchFamily="34" charset="0"/>
                <a:cs typeface="Calibri" panose="020F0502020204030204" pitchFamily="34" charset="0"/>
              </a:rPr>
              <a:t>Ik vind het normaal wanneer jongeren rijden met een opgevoerde </a:t>
            </a:r>
            <a:r>
              <a:rPr lang="nl-NL" sz="1100" dirty="0" err="1">
                <a:effectLst/>
                <a:latin typeface="Calibri" panose="020F0502020204030204" pitchFamily="34" charset="0"/>
                <a:ea typeface="Calibri" panose="020F0502020204030204" pitchFamily="34" charset="0"/>
                <a:cs typeface="Calibri" panose="020F0502020204030204" pitchFamily="34" charset="0"/>
              </a:rPr>
              <a:t>fatbike</a:t>
            </a:r>
            <a:r>
              <a:rPr lang="nl-NL" sz="1100" dirty="0">
                <a:effectLst/>
                <a:latin typeface="Calibri" panose="020F0502020204030204" pitchFamily="34" charset="0"/>
                <a:ea typeface="Calibri" panose="020F0502020204030204" pitchFamily="34" charset="0"/>
                <a:cs typeface="Calibri" panose="020F0502020204030204" pitchFamily="34" charset="0"/>
              </a:rPr>
              <a:t>.</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07000"/>
              </a:lnSpc>
              <a:spcAft>
                <a:spcPts val="800"/>
              </a:spcAft>
              <a:buFont typeface="+mj-lt"/>
              <a:buAutoNum type="alphaLcPeriod"/>
            </a:pPr>
            <a:r>
              <a:rPr lang="nl-NL" sz="1100" dirty="0">
                <a:effectLst/>
                <a:latin typeface="Calibri" panose="020F0502020204030204" pitchFamily="34" charset="0"/>
                <a:ea typeface="Calibri" panose="020F0502020204030204" pitchFamily="34" charset="0"/>
                <a:cs typeface="Calibri" panose="020F0502020204030204" pitchFamily="34" charset="0"/>
              </a:rPr>
              <a:t>Waarom vind je dat (niet) normaal?</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07000"/>
              </a:lnSpc>
              <a:spcAft>
                <a:spcPts val="800"/>
              </a:spcAft>
              <a:buFont typeface="+mj-lt"/>
              <a:buAutoNum type="alphaLcPeriod"/>
            </a:pPr>
            <a:r>
              <a:rPr lang="nl-NL" sz="1100" dirty="0">
                <a:effectLst/>
                <a:latin typeface="Calibri" panose="020F0502020204030204" pitchFamily="34" charset="0"/>
                <a:ea typeface="Calibri" panose="020F0502020204030204" pitchFamily="34" charset="0"/>
                <a:cs typeface="Calibri" panose="020F0502020204030204" pitchFamily="34" charset="0"/>
              </a:rPr>
              <a:t>Welke risico’s zou het rijden met een opgevoerde </a:t>
            </a:r>
            <a:r>
              <a:rPr lang="nl-NL" sz="1100" dirty="0" err="1">
                <a:effectLst/>
                <a:latin typeface="Calibri" panose="020F0502020204030204" pitchFamily="34" charset="0"/>
                <a:ea typeface="Calibri" panose="020F0502020204030204" pitchFamily="34" charset="0"/>
                <a:cs typeface="Calibri" panose="020F0502020204030204" pitchFamily="34" charset="0"/>
              </a:rPr>
              <a:t>fatbike</a:t>
            </a:r>
            <a:r>
              <a:rPr lang="nl-NL" sz="1100" dirty="0">
                <a:effectLst/>
                <a:latin typeface="Calibri" panose="020F0502020204030204" pitchFamily="34" charset="0"/>
                <a:ea typeface="Calibri" panose="020F0502020204030204" pitchFamily="34" charset="0"/>
                <a:cs typeface="Calibri" panose="020F0502020204030204" pitchFamily="34" charset="0"/>
              </a:rPr>
              <a:t> kunnen hebben?</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07000"/>
              </a:lnSpc>
              <a:spcAft>
                <a:spcPts val="800"/>
              </a:spcAft>
              <a:buFont typeface="+mj-lt"/>
              <a:buAutoNum type="alphaLcPeriod"/>
            </a:pPr>
            <a:r>
              <a:rPr lang="nl-NL" sz="1100" dirty="0">
                <a:effectLst/>
                <a:latin typeface="Calibri" panose="020F0502020204030204" pitchFamily="34" charset="0"/>
                <a:ea typeface="Calibri" panose="020F0502020204030204" pitchFamily="34" charset="0"/>
                <a:cs typeface="Calibri" panose="020F0502020204030204" pitchFamily="34" charset="0"/>
              </a:rPr>
              <a:t>Denk je dat Bilal de aanrijding met de fietser had kunnen voorkomen?</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nl-NL" sz="1100" dirty="0">
                <a:effectLst/>
                <a:latin typeface="Calibri" panose="020F0502020204030204" pitchFamily="34" charset="0"/>
                <a:ea typeface="Calibri" panose="020F0502020204030204" pitchFamily="34" charset="0"/>
                <a:cs typeface="Calibri" panose="020F0502020204030204" pitchFamily="34" charset="0"/>
              </a:rPr>
              <a:t> </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0" lvl="0" indent="0">
              <a:lnSpc>
                <a:spcPct val="107000"/>
              </a:lnSpc>
              <a:spcAft>
                <a:spcPts val="800"/>
              </a:spcAft>
              <a:buFont typeface="+mj-lt"/>
              <a:buNone/>
            </a:pPr>
            <a:r>
              <a:rPr lang="nl-NL" sz="1100" dirty="0">
                <a:effectLst/>
                <a:latin typeface="Calibri" panose="020F0502020204030204" pitchFamily="34" charset="0"/>
                <a:ea typeface="Calibri" panose="020F0502020204030204" pitchFamily="34" charset="0"/>
                <a:cs typeface="Calibri" panose="020F0502020204030204" pitchFamily="34" charset="0"/>
              </a:rPr>
              <a:t>Ik ken veel mensen die rijden met een opgevoerde </a:t>
            </a:r>
            <a:r>
              <a:rPr lang="nl-NL" sz="1100" dirty="0" err="1">
                <a:effectLst/>
                <a:latin typeface="Calibri" panose="020F0502020204030204" pitchFamily="34" charset="0"/>
                <a:ea typeface="Calibri" panose="020F0502020204030204" pitchFamily="34" charset="0"/>
                <a:cs typeface="Calibri" panose="020F0502020204030204" pitchFamily="34" charset="0"/>
              </a:rPr>
              <a:t>fatbike</a:t>
            </a:r>
            <a:r>
              <a:rPr lang="nl-NL" sz="1100" dirty="0">
                <a:effectLst/>
                <a:latin typeface="Calibri" panose="020F0502020204030204" pitchFamily="34" charset="0"/>
                <a:ea typeface="Calibri" panose="020F0502020204030204" pitchFamily="34" charset="0"/>
                <a:cs typeface="Calibri" panose="020F0502020204030204" pitchFamily="34" charset="0"/>
              </a:rPr>
              <a:t>.</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07000"/>
              </a:lnSpc>
              <a:spcAft>
                <a:spcPts val="800"/>
              </a:spcAft>
              <a:buFont typeface="+mj-lt"/>
              <a:buAutoNum type="alphaLcPeriod"/>
            </a:pPr>
            <a:r>
              <a:rPr lang="nl-NL" sz="1100" dirty="0">
                <a:effectLst/>
                <a:latin typeface="Calibri" panose="020F0502020204030204" pitchFamily="34" charset="0"/>
                <a:ea typeface="Calibri" panose="020F0502020204030204" pitchFamily="34" charset="0"/>
                <a:cs typeface="Calibri" panose="020F0502020204030204" pitchFamily="34" charset="0"/>
              </a:rPr>
              <a:t>Wil je daar iets over vertellen?</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457200">
              <a:lnSpc>
                <a:spcPct val="107000"/>
              </a:lnSpc>
            </a:pPr>
            <a:r>
              <a:rPr lang="nl-NL" sz="1100" dirty="0">
                <a:effectLst/>
                <a:latin typeface="Calibri" panose="020F0502020204030204" pitchFamily="34" charset="0"/>
                <a:ea typeface="Calibri" panose="020F0502020204030204" pitchFamily="34" charset="0"/>
                <a:cs typeface="Calibri" panose="020F0502020204030204" pitchFamily="34" charset="0"/>
              </a:rPr>
              <a:t> </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457200">
              <a:lnSpc>
                <a:spcPct val="107000"/>
              </a:lnSpc>
            </a:pPr>
            <a:r>
              <a:rPr lang="nl-NL" sz="1100" dirty="0">
                <a:effectLst/>
                <a:latin typeface="Calibri" panose="020F0502020204030204" pitchFamily="34" charset="0"/>
                <a:ea typeface="Calibri" panose="020F0502020204030204" pitchFamily="34" charset="0"/>
                <a:cs typeface="Calibri" panose="020F0502020204030204" pitchFamily="34" charset="0"/>
              </a:rPr>
              <a:t> </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0" lvl="0" indent="0">
              <a:lnSpc>
                <a:spcPct val="107000"/>
              </a:lnSpc>
              <a:spcAft>
                <a:spcPts val="800"/>
              </a:spcAft>
              <a:buFont typeface="+mj-lt"/>
              <a:buNone/>
            </a:pPr>
            <a:r>
              <a:rPr lang="nl-NL" sz="1100" dirty="0">
                <a:effectLst/>
                <a:latin typeface="Calibri" panose="020F0502020204030204" pitchFamily="34" charset="0"/>
                <a:ea typeface="Calibri" panose="020F0502020204030204" pitchFamily="34" charset="0"/>
                <a:cs typeface="Calibri" panose="020F0502020204030204" pitchFamily="34" charset="0"/>
              </a:rPr>
              <a:t>Als ik zie dat een klasgenoot rijdt met een opgevoerde </a:t>
            </a:r>
            <a:r>
              <a:rPr lang="nl-NL" sz="1100" dirty="0" err="1">
                <a:effectLst/>
                <a:latin typeface="Calibri" panose="020F0502020204030204" pitchFamily="34" charset="0"/>
                <a:ea typeface="Calibri" panose="020F0502020204030204" pitchFamily="34" charset="0"/>
                <a:cs typeface="Calibri" panose="020F0502020204030204" pitchFamily="34" charset="0"/>
              </a:rPr>
              <a:t>fatbike</a:t>
            </a:r>
            <a:r>
              <a:rPr lang="nl-NL" sz="1100" dirty="0">
                <a:effectLst/>
                <a:latin typeface="Calibri" panose="020F0502020204030204" pitchFamily="34" charset="0"/>
                <a:ea typeface="Calibri" panose="020F0502020204030204" pitchFamily="34" charset="0"/>
                <a:cs typeface="Calibri" panose="020F0502020204030204" pitchFamily="34" charset="0"/>
              </a:rPr>
              <a:t>, dan zeg ik daar wat van. </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07000"/>
              </a:lnSpc>
              <a:spcAft>
                <a:spcPts val="800"/>
              </a:spcAft>
              <a:buFont typeface="+mj-lt"/>
              <a:buAutoNum type="alphaLcPeriod"/>
            </a:pPr>
            <a:r>
              <a:rPr lang="nl-NL" sz="1100" dirty="0">
                <a:effectLst/>
                <a:latin typeface="Calibri" panose="020F0502020204030204" pitchFamily="34" charset="0"/>
                <a:ea typeface="Calibri" panose="020F0502020204030204" pitchFamily="34" charset="0"/>
                <a:cs typeface="Calibri" panose="020F0502020204030204" pitchFamily="34" charset="0"/>
              </a:rPr>
              <a:t>Waarom zeg je daar wel/niet iets van?</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07000"/>
              </a:lnSpc>
              <a:spcAft>
                <a:spcPts val="800"/>
              </a:spcAft>
              <a:buFont typeface="+mj-lt"/>
              <a:buAutoNum type="alphaLcPeriod"/>
            </a:pPr>
            <a:r>
              <a:rPr lang="nl-NL" sz="1100" dirty="0">
                <a:effectLst/>
                <a:latin typeface="Calibri" panose="020F0502020204030204" pitchFamily="34" charset="0"/>
                <a:ea typeface="Calibri" panose="020F0502020204030204" pitchFamily="34" charset="0"/>
                <a:cs typeface="Calibri" panose="020F0502020204030204" pitchFamily="34" charset="0"/>
              </a:rPr>
              <a:t>En wat zou je doen als het een vreemde was?</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nl-NL" sz="1100" dirty="0">
                <a:effectLst/>
                <a:latin typeface="Calibri" panose="020F0502020204030204" pitchFamily="34" charset="0"/>
                <a:ea typeface="Calibri" panose="020F0502020204030204" pitchFamily="34" charset="0"/>
                <a:cs typeface="Calibri" panose="020F0502020204030204" pitchFamily="34" charset="0"/>
              </a:rPr>
              <a:t> </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0" lvl="0" indent="0">
              <a:lnSpc>
                <a:spcPct val="107000"/>
              </a:lnSpc>
              <a:spcAft>
                <a:spcPts val="800"/>
              </a:spcAft>
              <a:buFont typeface="+mj-lt"/>
              <a:buNone/>
            </a:pPr>
            <a:r>
              <a:rPr lang="nl-NL" sz="1100" dirty="0">
                <a:effectLst/>
                <a:latin typeface="Calibri" panose="020F0502020204030204" pitchFamily="34" charset="0"/>
                <a:ea typeface="Calibri" panose="020F0502020204030204" pitchFamily="34" charset="0"/>
                <a:cs typeface="Calibri" panose="020F0502020204030204" pitchFamily="34" charset="0"/>
              </a:rPr>
              <a:t>Ik vind een geldboete een passende straf voor het veroorzaken van een ernstig ongeluk met een opgevoerde </a:t>
            </a:r>
            <a:r>
              <a:rPr lang="nl-NL" sz="1100" dirty="0" err="1">
                <a:effectLst/>
                <a:latin typeface="Calibri" panose="020F0502020204030204" pitchFamily="34" charset="0"/>
                <a:ea typeface="Calibri" panose="020F0502020204030204" pitchFamily="34" charset="0"/>
                <a:cs typeface="Calibri" panose="020F0502020204030204" pitchFamily="34" charset="0"/>
              </a:rPr>
              <a:t>fatbike</a:t>
            </a:r>
            <a:r>
              <a:rPr lang="nl-NL" sz="1100" dirty="0">
                <a:effectLst/>
                <a:latin typeface="Calibri" panose="020F0502020204030204" pitchFamily="34" charset="0"/>
                <a:ea typeface="Calibri" panose="020F0502020204030204" pitchFamily="34" charset="0"/>
                <a:cs typeface="Calibri" panose="020F0502020204030204" pitchFamily="34" charset="0"/>
              </a:rPr>
              <a:t>.</a:t>
            </a:r>
          </a:p>
          <a:p>
            <a:pPr marL="742950" lvl="1" indent="-285750">
              <a:lnSpc>
                <a:spcPct val="107000"/>
              </a:lnSpc>
              <a:spcAft>
                <a:spcPts val="800"/>
              </a:spcAft>
              <a:buFont typeface="+mj-lt"/>
              <a:buAutoNum type="alphaLcPeriod"/>
            </a:pPr>
            <a:r>
              <a:rPr lang="nl-NL" sz="1800" dirty="0">
                <a:effectLst/>
                <a:latin typeface="Calibri" panose="020F0502020204030204" pitchFamily="34" charset="0"/>
                <a:ea typeface="Calibri" panose="020F0502020204030204" pitchFamily="34" charset="0"/>
                <a:cs typeface="Calibri" panose="020F0502020204030204" pitchFamily="34" charset="0"/>
              </a:rPr>
              <a:t>Waarom wel/niet?</a:t>
            </a:r>
            <a:endParaRPr lang="nl-NL" sz="18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07000"/>
              </a:lnSpc>
              <a:spcAft>
                <a:spcPts val="800"/>
              </a:spcAft>
              <a:buFont typeface="+mj-lt"/>
              <a:buAutoNum type="alphaLcPeriod"/>
            </a:pPr>
            <a:r>
              <a:rPr lang="nl-NL" sz="1800" dirty="0">
                <a:effectLst/>
                <a:latin typeface="Calibri" panose="020F0502020204030204" pitchFamily="34" charset="0"/>
                <a:ea typeface="Calibri" panose="020F0502020204030204" pitchFamily="34" charset="0"/>
                <a:cs typeface="Calibri" panose="020F0502020204030204" pitchFamily="34" charset="0"/>
              </a:rPr>
              <a:t>Zo niet, wat zou dan een passende straf zijn volgens jou?</a:t>
            </a:r>
            <a:endParaRPr lang="nl-NL" sz="18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07000"/>
              </a:lnSpc>
              <a:spcAft>
                <a:spcPts val="800"/>
              </a:spcAft>
              <a:buFont typeface="+mj-lt"/>
              <a:buAutoNum type="alphaLcPeriod"/>
            </a:pPr>
            <a:r>
              <a:rPr lang="nl-NL" sz="1800" dirty="0">
                <a:effectLst/>
                <a:latin typeface="Calibri" panose="020F0502020204030204" pitchFamily="34" charset="0"/>
                <a:ea typeface="Calibri" panose="020F0502020204030204" pitchFamily="34" charset="0"/>
                <a:cs typeface="Calibri" panose="020F0502020204030204" pitchFamily="34" charset="0"/>
              </a:rPr>
              <a:t>En vind je dat Milan gestraft moet worden?</a:t>
            </a:r>
            <a:endParaRPr lang="nl-NL"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mj-lt"/>
              <a:buAutoNum type="arabicPeriod"/>
            </a:pPr>
            <a:endParaRPr lang="nl-NL" sz="11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a:p>
            <a:endParaRPr lang="en-US" dirty="0"/>
          </a:p>
        </p:txBody>
      </p:sp>
      <p:sp>
        <p:nvSpPr>
          <p:cNvPr id="4" name="Slide Number Placeholder 3">
            <a:extLst>
              <a:ext uri="{FF2B5EF4-FFF2-40B4-BE49-F238E27FC236}">
                <a16:creationId xmlns:a16="http://schemas.microsoft.com/office/drawing/2014/main" id="{68E7F6E0-57EA-38B8-11ED-6C460B371A5D}"/>
              </a:ext>
            </a:extLst>
          </p:cNvPr>
          <p:cNvSpPr>
            <a:spLocks noGrp="1"/>
          </p:cNvSpPr>
          <p:nvPr>
            <p:ph type="sldNum" sz="quarter" idx="5"/>
          </p:nvPr>
        </p:nvSpPr>
        <p:spPr/>
        <p:txBody>
          <a:bodyPr/>
          <a:lstStyle/>
          <a:p>
            <a:fld id="{279BD1BB-AD48-44AB-9039-D7E1BB107170}" type="slidenum">
              <a:t>33</a:t>
            </a:fld>
            <a:endParaRPr lang="en-US"/>
          </a:p>
        </p:txBody>
      </p:sp>
    </p:spTree>
    <p:extLst>
      <p:ext uri="{BB962C8B-B14F-4D97-AF65-F5344CB8AC3E}">
        <p14:creationId xmlns:p14="http://schemas.microsoft.com/office/powerpoint/2010/main" val="37999902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7A0B50-DBBC-4B90-2435-DF2D4CAC70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D01082-53F8-3EE4-C2A8-90DDD3F170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D2AC8E-049E-DC62-D895-D755B15B41BF}"/>
              </a:ext>
            </a:extLst>
          </p:cNvPr>
          <p:cNvSpPr>
            <a:spLocks noGrp="1"/>
          </p:cNvSpPr>
          <p:nvPr>
            <p:ph type="body" idx="1"/>
          </p:nvPr>
        </p:nvSpPr>
        <p:spPr/>
        <p:txBody>
          <a:bodyPr/>
          <a:lstStyle/>
          <a:p>
            <a:pPr fontAlgn="base"/>
            <a:r>
              <a:rPr lang="nl-NL" sz="1100" u="sng" dirty="0">
                <a:effectLst/>
                <a:latin typeface="Calibri" panose="020F0502020204030204" pitchFamily="34" charset="0"/>
                <a:ea typeface="Times New Roman" panose="02020603050405020304" pitchFamily="18" charset="0"/>
              </a:rPr>
              <a:t>Stellingen</a:t>
            </a:r>
            <a:endParaRPr lang="nl-NL" sz="1200" dirty="0">
              <a:effectLst/>
              <a:latin typeface="Times New Roman" panose="02020603050405020304" pitchFamily="18" charset="0"/>
              <a:ea typeface="Times New Roman" panose="02020603050405020304" pitchFamily="18" charset="0"/>
            </a:endParaRPr>
          </a:p>
          <a:p>
            <a:r>
              <a:rPr lang="nl-NL" sz="1100" dirty="0">
                <a:effectLst/>
                <a:latin typeface="Calibri" panose="020F0502020204030204" pitchFamily="34" charset="0"/>
                <a:ea typeface="Times New Roman" panose="02020603050405020304" pitchFamily="18" charset="0"/>
              </a:rPr>
              <a:t> </a:t>
            </a:r>
            <a:endParaRPr lang="nl-NL" sz="1200" dirty="0">
              <a:effectLst/>
              <a:latin typeface="Times New Roman" panose="02020603050405020304" pitchFamily="18" charset="0"/>
              <a:ea typeface="Times New Roman" panose="02020603050405020304" pitchFamily="18" charset="0"/>
            </a:endParaRPr>
          </a:p>
          <a:p>
            <a:pPr marL="0" lvl="0" indent="0">
              <a:lnSpc>
                <a:spcPct val="107000"/>
              </a:lnSpc>
              <a:buFont typeface="+mj-lt"/>
              <a:buNone/>
            </a:pPr>
            <a:r>
              <a:rPr lang="nl-NL" sz="1100" dirty="0">
                <a:effectLst/>
                <a:latin typeface="Calibri" panose="020F0502020204030204" pitchFamily="34" charset="0"/>
                <a:ea typeface="Calibri" panose="020F0502020204030204" pitchFamily="34" charset="0"/>
                <a:cs typeface="Calibri" panose="020F0502020204030204" pitchFamily="34" charset="0"/>
              </a:rPr>
              <a:t>Milan is een goede vriend voor Bilal.</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07000"/>
              </a:lnSpc>
              <a:spcAft>
                <a:spcPts val="800"/>
              </a:spcAft>
              <a:buFont typeface="+mj-lt"/>
              <a:buAutoNum type="alphaLcPeriod"/>
            </a:pPr>
            <a:r>
              <a:rPr lang="nl-NL" sz="1100" dirty="0">
                <a:effectLst/>
                <a:latin typeface="Calibri" panose="020F0502020204030204" pitchFamily="34" charset="0"/>
                <a:ea typeface="Calibri" panose="020F0502020204030204" pitchFamily="34" charset="0"/>
                <a:cs typeface="Calibri" panose="020F0502020204030204" pitchFamily="34" charset="0"/>
              </a:rPr>
              <a:t>Waarom vind je dat (niet)?</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07000"/>
              </a:lnSpc>
              <a:spcAft>
                <a:spcPts val="800"/>
              </a:spcAft>
              <a:buFont typeface="+mj-lt"/>
              <a:buAutoNum type="alphaLcPeriod"/>
            </a:pPr>
            <a:r>
              <a:rPr lang="nl-NL" sz="1100" dirty="0">
                <a:effectLst/>
                <a:latin typeface="Calibri" panose="020F0502020204030204" pitchFamily="34" charset="0"/>
                <a:ea typeface="Calibri" panose="020F0502020204030204" pitchFamily="34" charset="0"/>
                <a:cs typeface="Calibri" panose="020F0502020204030204" pitchFamily="34" charset="0"/>
              </a:rPr>
              <a:t>Snap je dat Bilal twijfelde om in te gaan op het aanbod van Milan om de </a:t>
            </a:r>
            <a:r>
              <a:rPr lang="nl-NL" sz="1100" dirty="0" err="1">
                <a:effectLst/>
                <a:latin typeface="Calibri" panose="020F0502020204030204" pitchFamily="34" charset="0"/>
                <a:ea typeface="Calibri" panose="020F0502020204030204" pitchFamily="34" charset="0"/>
                <a:cs typeface="Calibri" panose="020F0502020204030204" pitchFamily="34" charset="0"/>
              </a:rPr>
              <a:t>fatbike</a:t>
            </a:r>
            <a:r>
              <a:rPr lang="nl-NL" sz="1100" dirty="0">
                <a:effectLst/>
                <a:latin typeface="Calibri" panose="020F0502020204030204" pitchFamily="34" charset="0"/>
                <a:ea typeface="Calibri" panose="020F0502020204030204" pitchFamily="34" charset="0"/>
                <a:cs typeface="Calibri" panose="020F0502020204030204" pitchFamily="34" charset="0"/>
              </a:rPr>
              <a:t> op te voeren?</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914400">
              <a:lnSpc>
                <a:spcPct val="107000"/>
              </a:lnSpc>
            </a:pPr>
            <a:r>
              <a:rPr lang="nl-NL" sz="1100" dirty="0">
                <a:effectLst/>
                <a:latin typeface="Calibri" panose="020F0502020204030204" pitchFamily="34" charset="0"/>
                <a:ea typeface="Calibri" panose="020F0502020204030204" pitchFamily="34" charset="0"/>
                <a:cs typeface="Calibri" panose="020F0502020204030204" pitchFamily="34" charset="0"/>
              </a:rPr>
              <a:t> </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0" lvl="0" indent="0">
              <a:lnSpc>
                <a:spcPct val="107000"/>
              </a:lnSpc>
              <a:spcAft>
                <a:spcPts val="800"/>
              </a:spcAft>
              <a:buFont typeface="+mj-lt"/>
              <a:buNone/>
            </a:pPr>
            <a:r>
              <a:rPr lang="nl-NL" sz="1100" dirty="0">
                <a:effectLst/>
                <a:latin typeface="Calibri" panose="020F0502020204030204" pitchFamily="34" charset="0"/>
                <a:ea typeface="Calibri" panose="020F0502020204030204" pitchFamily="34" charset="0"/>
                <a:cs typeface="Calibri" panose="020F0502020204030204" pitchFamily="34" charset="0"/>
              </a:rPr>
              <a:t>Ik vind het normaal wanneer jongeren rijden met een opgevoerde </a:t>
            </a:r>
            <a:r>
              <a:rPr lang="nl-NL" sz="1100" dirty="0" err="1">
                <a:effectLst/>
                <a:latin typeface="Calibri" panose="020F0502020204030204" pitchFamily="34" charset="0"/>
                <a:ea typeface="Calibri" panose="020F0502020204030204" pitchFamily="34" charset="0"/>
                <a:cs typeface="Calibri" panose="020F0502020204030204" pitchFamily="34" charset="0"/>
              </a:rPr>
              <a:t>fatbike</a:t>
            </a:r>
            <a:r>
              <a:rPr lang="nl-NL" sz="1100" dirty="0">
                <a:effectLst/>
                <a:latin typeface="Calibri" panose="020F0502020204030204" pitchFamily="34" charset="0"/>
                <a:ea typeface="Calibri" panose="020F0502020204030204" pitchFamily="34" charset="0"/>
                <a:cs typeface="Calibri" panose="020F0502020204030204" pitchFamily="34" charset="0"/>
              </a:rPr>
              <a:t>.</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07000"/>
              </a:lnSpc>
              <a:spcAft>
                <a:spcPts val="800"/>
              </a:spcAft>
              <a:buFont typeface="+mj-lt"/>
              <a:buAutoNum type="alphaLcPeriod"/>
            </a:pPr>
            <a:r>
              <a:rPr lang="nl-NL" sz="1100" dirty="0">
                <a:effectLst/>
                <a:latin typeface="Calibri" panose="020F0502020204030204" pitchFamily="34" charset="0"/>
                <a:ea typeface="Calibri" panose="020F0502020204030204" pitchFamily="34" charset="0"/>
                <a:cs typeface="Calibri" panose="020F0502020204030204" pitchFamily="34" charset="0"/>
              </a:rPr>
              <a:t>Waarom vind je dat (niet) normaal?</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07000"/>
              </a:lnSpc>
              <a:spcAft>
                <a:spcPts val="800"/>
              </a:spcAft>
              <a:buFont typeface="+mj-lt"/>
              <a:buAutoNum type="alphaLcPeriod"/>
            </a:pPr>
            <a:r>
              <a:rPr lang="nl-NL" sz="1100" dirty="0">
                <a:effectLst/>
                <a:latin typeface="Calibri" panose="020F0502020204030204" pitchFamily="34" charset="0"/>
                <a:ea typeface="Calibri" panose="020F0502020204030204" pitchFamily="34" charset="0"/>
                <a:cs typeface="Calibri" panose="020F0502020204030204" pitchFamily="34" charset="0"/>
              </a:rPr>
              <a:t>Welke risico’s zou het rijden met een opgevoerde </a:t>
            </a:r>
            <a:r>
              <a:rPr lang="nl-NL" sz="1100" dirty="0" err="1">
                <a:effectLst/>
                <a:latin typeface="Calibri" panose="020F0502020204030204" pitchFamily="34" charset="0"/>
                <a:ea typeface="Calibri" panose="020F0502020204030204" pitchFamily="34" charset="0"/>
                <a:cs typeface="Calibri" panose="020F0502020204030204" pitchFamily="34" charset="0"/>
              </a:rPr>
              <a:t>fatbike</a:t>
            </a:r>
            <a:r>
              <a:rPr lang="nl-NL" sz="1100" dirty="0">
                <a:effectLst/>
                <a:latin typeface="Calibri" panose="020F0502020204030204" pitchFamily="34" charset="0"/>
                <a:ea typeface="Calibri" panose="020F0502020204030204" pitchFamily="34" charset="0"/>
                <a:cs typeface="Calibri" panose="020F0502020204030204" pitchFamily="34" charset="0"/>
              </a:rPr>
              <a:t> kunnen hebben?</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07000"/>
              </a:lnSpc>
              <a:spcAft>
                <a:spcPts val="800"/>
              </a:spcAft>
              <a:buFont typeface="+mj-lt"/>
              <a:buAutoNum type="alphaLcPeriod"/>
            </a:pPr>
            <a:r>
              <a:rPr lang="nl-NL" sz="1100" dirty="0">
                <a:effectLst/>
                <a:latin typeface="Calibri" panose="020F0502020204030204" pitchFamily="34" charset="0"/>
                <a:ea typeface="Calibri" panose="020F0502020204030204" pitchFamily="34" charset="0"/>
                <a:cs typeface="Calibri" panose="020F0502020204030204" pitchFamily="34" charset="0"/>
              </a:rPr>
              <a:t>Denk je dat Bilal de aanrijding met de fietser had kunnen voorkomen?</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nl-NL" sz="1100" dirty="0">
                <a:effectLst/>
                <a:latin typeface="Calibri" panose="020F0502020204030204" pitchFamily="34" charset="0"/>
                <a:ea typeface="Calibri" panose="020F0502020204030204" pitchFamily="34" charset="0"/>
                <a:cs typeface="Calibri" panose="020F0502020204030204" pitchFamily="34" charset="0"/>
              </a:rPr>
              <a:t> </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0" lvl="0" indent="0">
              <a:lnSpc>
                <a:spcPct val="107000"/>
              </a:lnSpc>
              <a:spcAft>
                <a:spcPts val="800"/>
              </a:spcAft>
              <a:buFont typeface="+mj-lt"/>
              <a:buNone/>
            </a:pPr>
            <a:r>
              <a:rPr lang="nl-NL" sz="1100" dirty="0">
                <a:effectLst/>
                <a:latin typeface="Calibri" panose="020F0502020204030204" pitchFamily="34" charset="0"/>
                <a:ea typeface="Calibri" panose="020F0502020204030204" pitchFamily="34" charset="0"/>
                <a:cs typeface="Calibri" panose="020F0502020204030204" pitchFamily="34" charset="0"/>
              </a:rPr>
              <a:t>Ik ken veel mensen die rijden met een opgevoerde </a:t>
            </a:r>
            <a:r>
              <a:rPr lang="nl-NL" sz="1100" dirty="0" err="1">
                <a:effectLst/>
                <a:latin typeface="Calibri" panose="020F0502020204030204" pitchFamily="34" charset="0"/>
                <a:ea typeface="Calibri" panose="020F0502020204030204" pitchFamily="34" charset="0"/>
                <a:cs typeface="Calibri" panose="020F0502020204030204" pitchFamily="34" charset="0"/>
              </a:rPr>
              <a:t>fatbike</a:t>
            </a:r>
            <a:r>
              <a:rPr lang="nl-NL" sz="1100" dirty="0">
                <a:effectLst/>
                <a:latin typeface="Calibri" panose="020F0502020204030204" pitchFamily="34" charset="0"/>
                <a:ea typeface="Calibri" panose="020F0502020204030204" pitchFamily="34" charset="0"/>
                <a:cs typeface="Calibri" panose="020F0502020204030204" pitchFamily="34" charset="0"/>
              </a:rPr>
              <a:t>.</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07000"/>
              </a:lnSpc>
              <a:spcAft>
                <a:spcPts val="800"/>
              </a:spcAft>
              <a:buFont typeface="+mj-lt"/>
              <a:buAutoNum type="alphaLcPeriod"/>
            </a:pPr>
            <a:r>
              <a:rPr lang="nl-NL" sz="1100" dirty="0">
                <a:effectLst/>
                <a:latin typeface="Calibri" panose="020F0502020204030204" pitchFamily="34" charset="0"/>
                <a:ea typeface="Calibri" panose="020F0502020204030204" pitchFamily="34" charset="0"/>
                <a:cs typeface="Calibri" panose="020F0502020204030204" pitchFamily="34" charset="0"/>
              </a:rPr>
              <a:t>Wil je daar iets over vertellen?</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457200">
              <a:lnSpc>
                <a:spcPct val="107000"/>
              </a:lnSpc>
            </a:pPr>
            <a:r>
              <a:rPr lang="nl-NL" sz="1100" dirty="0">
                <a:effectLst/>
                <a:latin typeface="Calibri" panose="020F0502020204030204" pitchFamily="34" charset="0"/>
                <a:ea typeface="Calibri" panose="020F0502020204030204" pitchFamily="34" charset="0"/>
                <a:cs typeface="Calibri" panose="020F0502020204030204" pitchFamily="34" charset="0"/>
              </a:rPr>
              <a:t> </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457200">
              <a:lnSpc>
                <a:spcPct val="107000"/>
              </a:lnSpc>
            </a:pPr>
            <a:r>
              <a:rPr lang="nl-NL" sz="1100" dirty="0">
                <a:effectLst/>
                <a:latin typeface="Calibri" panose="020F0502020204030204" pitchFamily="34" charset="0"/>
                <a:ea typeface="Calibri" panose="020F0502020204030204" pitchFamily="34" charset="0"/>
                <a:cs typeface="Calibri" panose="020F0502020204030204" pitchFamily="34" charset="0"/>
              </a:rPr>
              <a:t> </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0" lvl="0" indent="0">
              <a:lnSpc>
                <a:spcPct val="107000"/>
              </a:lnSpc>
              <a:spcAft>
                <a:spcPts val="800"/>
              </a:spcAft>
              <a:buFont typeface="+mj-lt"/>
              <a:buNone/>
            </a:pPr>
            <a:r>
              <a:rPr lang="nl-NL" sz="1100" dirty="0">
                <a:effectLst/>
                <a:latin typeface="Calibri" panose="020F0502020204030204" pitchFamily="34" charset="0"/>
                <a:ea typeface="Calibri" panose="020F0502020204030204" pitchFamily="34" charset="0"/>
                <a:cs typeface="Calibri" panose="020F0502020204030204" pitchFamily="34" charset="0"/>
              </a:rPr>
              <a:t>Als ik zie dat een klasgenoot rijdt met een opgevoerde </a:t>
            </a:r>
            <a:r>
              <a:rPr lang="nl-NL" sz="1100" dirty="0" err="1">
                <a:effectLst/>
                <a:latin typeface="Calibri" panose="020F0502020204030204" pitchFamily="34" charset="0"/>
                <a:ea typeface="Calibri" panose="020F0502020204030204" pitchFamily="34" charset="0"/>
                <a:cs typeface="Calibri" panose="020F0502020204030204" pitchFamily="34" charset="0"/>
              </a:rPr>
              <a:t>fatbike</a:t>
            </a:r>
            <a:r>
              <a:rPr lang="nl-NL" sz="1100" dirty="0">
                <a:effectLst/>
                <a:latin typeface="Calibri" panose="020F0502020204030204" pitchFamily="34" charset="0"/>
                <a:ea typeface="Calibri" panose="020F0502020204030204" pitchFamily="34" charset="0"/>
                <a:cs typeface="Calibri" panose="020F0502020204030204" pitchFamily="34" charset="0"/>
              </a:rPr>
              <a:t>, dan zeg ik daar wat van. </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07000"/>
              </a:lnSpc>
              <a:spcAft>
                <a:spcPts val="800"/>
              </a:spcAft>
              <a:buFont typeface="+mj-lt"/>
              <a:buAutoNum type="alphaLcPeriod"/>
            </a:pPr>
            <a:r>
              <a:rPr lang="nl-NL" sz="1100" dirty="0">
                <a:effectLst/>
                <a:latin typeface="Calibri" panose="020F0502020204030204" pitchFamily="34" charset="0"/>
                <a:ea typeface="Calibri" panose="020F0502020204030204" pitchFamily="34" charset="0"/>
                <a:cs typeface="Calibri" panose="020F0502020204030204" pitchFamily="34" charset="0"/>
              </a:rPr>
              <a:t>Waarom zeg je daar wel/niet iets van?</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07000"/>
              </a:lnSpc>
              <a:spcAft>
                <a:spcPts val="800"/>
              </a:spcAft>
              <a:buFont typeface="+mj-lt"/>
              <a:buAutoNum type="alphaLcPeriod"/>
            </a:pPr>
            <a:r>
              <a:rPr lang="nl-NL" sz="1100" dirty="0">
                <a:effectLst/>
                <a:latin typeface="Calibri" panose="020F0502020204030204" pitchFamily="34" charset="0"/>
                <a:ea typeface="Calibri" panose="020F0502020204030204" pitchFamily="34" charset="0"/>
                <a:cs typeface="Calibri" panose="020F0502020204030204" pitchFamily="34" charset="0"/>
              </a:rPr>
              <a:t>En wat zou je doen als het een vreemde was?</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nl-NL" sz="1100" dirty="0">
                <a:effectLst/>
                <a:latin typeface="Calibri" panose="020F0502020204030204" pitchFamily="34" charset="0"/>
                <a:ea typeface="Calibri" panose="020F0502020204030204" pitchFamily="34" charset="0"/>
                <a:cs typeface="Calibri" panose="020F0502020204030204" pitchFamily="34" charset="0"/>
              </a:rPr>
              <a:t> </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0" lvl="0" indent="0">
              <a:lnSpc>
                <a:spcPct val="107000"/>
              </a:lnSpc>
              <a:spcAft>
                <a:spcPts val="800"/>
              </a:spcAft>
              <a:buFont typeface="+mj-lt"/>
              <a:buNone/>
            </a:pPr>
            <a:r>
              <a:rPr lang="nl-NL" sz="1100" dirty="0">
                <a:effectLst/>
                <a:latin typeface="Calibri" panose="020F0502020204030204" pitchFamily="34" charset="0"/>
                <a:ea typeface="Calibri" panose="020F0502020204030204" pitchFamily="34" charset="0"/>
                <a:cs typeface="Calibri" panose="020F0502020204030204" pitchFamily="34" charset="0"/>
              </a:rPr>
              <a:t>Ik vind een geldboete een passende straf voor het veroorzaken van een ernstig ongeluk met een opgevoerde </a:t>
            </a:r>
            <a:r>
              <a:rPr lang="nl-NL" sz="1100" dirty="0" err="1">
                <a:effectLst/>
                <a:latin typeface="Calibri" panose="020F0502020204030204" pitchFamily="34" charset="0"/>
                <a:ea typeface="Calibri" panose="020F0502020204030204" pitchFamily="34" charset="0"/>
                <a:cs typeface="Calibri" panose="020F0502020204030204" pitchFamily="34" charset="0"/>
              </a:rPr>
              <a:t>fatbike</a:t>
            </a:r>
            <a:r>
              <a:rPr lang="nl-NL" sz="1100" dirty="0">
                <a:effectLst/>
                <a:latin typeface="Calibri" panose="020F0502020204030204" pitchFamily="34" charset="0"/>
                <a:ea typeface="Calibri" panose="020F0502020204030204" pitchFamily="34" charset="0"/>
                <a:cs typeface="Calibri" panose="020F0502020204030204" pitchFamily="34" charset="0"/>
              </a:rPr>
              <a:t>.</a:t>
            </a:r>
          </a:p>
          <a:p>
            <a:pPr marL="742950" lvl="1" indent="-285750">
              <a:lnSpc>
                <a:spcPct val="107000"/>
              </a:lnSpc>
              <a:spcAft>
                <a:spcPts val="800"/>
              </a:spcAft>
              <a:buFont typeface="+mj-lt"/>
              <a:buAutoNum type="alphaLcPeriod"/>
            </a:pPr>
            <a:r>
              <a:rPr lang="nl-NL" sz="1800" dirty="0">
                <a:effectLst/>
                <a:latin typeface="Calibri" panose="020F0502020204030204" pitchFamily="34" charset="0"/>
                <a:ea typeface="Calibri" panose="020F0502020204030204" pitchFamily="34" charset="0"/>
                <a:cs typeface="Calibri" panose="020F0502020204030204" pitchFamily="34" charset="0"/>
              </a:rPr>
              <a:t>Waarom wel/niet?</a:t>
            </a:r>
            <a:endParaRPr lang="nl-NL" sz="18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07000"/>
              </a:lnSpc>
              <a:spcAft>
                <a:spcPts val="800"/>
              </a:spcAft>
              <a:buFont typeface="+mj-lt"/>
              <a:buAutoNum type="alphaLcPeriod"/>
            </a:pPr>
            <a:r>
              <a:rPr lang="nl-NL" sz="1800" dirty="0">
                <a:effectLst/>
                <a:latin typeface="Calibri" panose="020F0502020204030204" pitchFamily="34" charset="0"/>
                <a:ea typeface="Calibri" panose="020F0502020204030204" pitchFamily="34" charset="0"/>
                <a:cs typeface="Calibri" panose="020F0502020204030204" pitchFamily="34" charset="0"/>
              </a:rPr>
              <a:t>Zo niet, wat zou dan een passende straf zijn volgens jou?</a:t>
            </a:r>
            <a:endParaRPr lang="nl-NL" sz="18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07000"/>
              </a:lnSpc>
              <a:spcAft>
                <a:spcPts val="800"/>
              </a:spcAft>
              <a:buFont typeface="+mj-lt"/>
              <a:buAutoNum type="alphaLcPeriod"/>
            </a:pPr>
            <a:r>
              <a:rPr lang="nl-NL" sz="1800" dirty="0">
                <a:effectLst/>
                <a:latin typeface="Calibri" panose="020F0502020204030204" pitchFamily="34" charset="0"/>
                <a:ea typeface="Calibri" panose="020F0502020204030204" pitchFamily="34" charset="0"/>
                <a:cs typeface="Calibri" panose="020F0502020204030204" pitchFamily="34" charset="0"/>
              </a:rPr>
              <a:t>En vind je dat Milan gestraft moet worden?</a:t>
            </a:r>
            <a:endParaRPr lang="nl-NL"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mj-lt"/>
              <a:buAutoNum type="arabicPeriod"/>
            </a:pPr>
            <a:endParaRPr lang="nl-NL" sz="11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a:p>
            <a:endParaRPr lang="en-US" dirty="0"/>
          </a:p>
        </p:txBody>
      </p:sp>
      <p:sp>
        <p:nvSpPr>
          <p:cNvPr id="4" name="Slide Number Placeholder 3">
            <a:extLst>
              <a:ext uri="{FF2B5EF4-FFF2-40B4-BE49-F238E27FC236}">
                <a16:creationId xmlns:a16="http://schemas.microsoft.com/office/drawing/2014/main" id="{EB3F2017-A89D-9093-EF45-343E5D9C2547}"/>
              </a:ext>
            </a:extLst>
          </p:cNvPr>
          <p:cNvSpPr>
            <a:spLocks noGrp="1"/>
          </p:cNvSpPr>
          <p:nvPr>
            <p:ph type="sldNum" sz="quarter" idx="5"/>
          </p:nvPr>
        </p:nvSpPr>
        <p:spPr/>
        <p:txBody>
          <a:bodyPr/>
          <a:lstStyle/>
          <a:p>
            <a:fld id="{279BD1BB-AD48-44AB-9039-D7E1BB107170}" type="slidenum">
              <a:t>34</a:t>
            </a:fld>
            <a:endParaRPr lang="en-US"/>
          </a:p>
        </p:txBody>
      </p:sp>
    </p:spTree>
    <p:extLst>
      <p:ext uri="{BB962C8B-B14F-4D97-AF65-F5344CB8AC3E}">
        <p14:creationId xmlns:p14="http://schemas.microsoft.com/office/powerpoint/2010/main" val="28199627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19C815-97EE-A874-5311-FFE449E41D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11F0E8-135C-6E2A-6A18-4D45B30B11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7854FB-996D-DBB9-B00F-A29AD4B4469D}"/>
              </a:ext>
            </a:extLst>
          </p:cNvPr>
          <p:cNvSpPr>
            <a:spLocks noGrp="1"/>
          </p:cNvSpPr>
          <p:nvPr>
            <p:ph type="body" idx="1"/>
          </p:nvPr>
        </p:nvSpPr>
        <p:spPr/>
        <p:txBody>
          <a:bodyPr/>
          <a:lstStyle/>
          <a:p>
            <a:pPr fontAlgn="base"/>
            <a:r>
              <a:rPr lang="nl-NL" sz="1100" u="sng" dirty="0">
                <a:effectLst/>
                <a:latin typeface="Calibri" panose="020F0502020204030204" pitchFamily="34" charset="0"/>
                <a:ea typeface="Times New Roman" panose="02020603050405020304" pitchFamily="18" charset="0"/>
              </a:rPr>
              <a:t>Stellingen</a:t>
            </a:r>
            <a:endParaRPr lang="nl-NL" sz="1200" dirty="0">
              <a:effectLst/>
              <a:latin typeface="Times New Roman" panose="02020603050405020304" pitchFamily="18" charset="0"/>
              <a:ea typeface="Times New Roman" panose="02020603050405020304" pitchFamily="18" charset="0"/>
            </a:endParaRPr>
          </a:p>
          <a:p>
            <a:r>
              <a:rPr lang="nl-NL" sz="1100" dirty="0">
                <a:effectLst/>
                <a:latin typeface="Calibri" panose="020F0502020204030204" pitchFamily="34" charset="0"/>
                <a:ea typeface="Times New Roman" panose="02020603050405020304" pitchFamily="18" charset="0"/>
              </a:rPr>
              <a:t> </a:t>
            </a:r>
            <a:endParaRPr lang="nl-NL" sz="1200" dirty="0">
              <a:effectLst/>
              <a:latin typeface="Times New Roman" panose="02020603050405020304" pitchFamily="18" charset="0"/>
              <a:ea typeface="Times New Roman" panose="02020603050405020304" pitchFamily="18" charset="0"/>
            </a:endParaRPr>
          </a:p>
          <a:p>
            <a:pPr marL="0" lvl="0" indent="0">
              <a:lnSpc>
                <a:spcPct val="107000"/>
              </a:lnSpc>
              <a:buFont typeface="+mj-lt"/>
              <a:buNone/>
            </a:pPr>
            <a:r>
              <a:rPr lang="nl-NL" sz="1100" dirty="0">
                <a:effectLst/>
                <a:latin typeface="Calibri" panose="020F0502020204030204" pitchFamily="34" charset="0"/>
                <a:ea typeface="Calibri" panose="020F0502020204030204" pitchFamily="34" charset="0"/>
                <a:cs typeface="Calibri" panose="020F0502020204030204" pitchFamily="34" charset="0"/>
              </a:rPr>
              <a:t>Milan is een goede vriend voor Bilal.</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07000"/>
              </a:lnSpc>
              <a:spcAft>
                <a:spcPts val="800"/>
              </a:spcAft>
              <a:buFont typeface="+mj-lt"/>
              <a:buAutoNum type="alphaLcPeriod"/>
            </a:pPr>
            <a:r>
              <a:rPr lang="nl-NL" sz="1100" dirty="0">
                <a:effectLst/>
                <a:latin typeface="Calibri" panose="020F0502020204030204" pitchFamily="34" charset="0"/>
                <a:ea typeface="Calibri" panose="020F0502020204030204" pitchFamily="34" charset="0"/>
                <a:cs typeface="Calibri" panose="020F0502020204030204" pitchFamily="34" charset="0"/>
              </a:rPr>
              <a:t>Waarom vind je dat (niet)?</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07000"/>
              </a:lnSpc>
              <a:spcAft>
                <a:spcPts val="800"/>
              </a:spcAft>
              <a:buFont typeface="+mj-lt"/>
              <a:buAutoNum type="alphaLcPeriod"/>
            </a:pPr>
            <a:r>
              <a:rPr lang="nl-NL" sz="1100" dirty="0">
                <a:effectLst/>
                <a:latin typeface="Calibri" panose="020F0502020204030204" pitchFamily="34" charset="0"/>
                <a:ea typeface="Calibri" panose="020F0502020204030204" pitchFamily="34" charset="0"/>
                <a:cs typeface="Calibri" panose="020F0502020204030204" pitchFamily="34" charset="0"/>
              </a:rPr>
              <a:t>Snap je dat Bilal twijfelde om in te gaan op het aanbod van Milan om de </a:t>
            </a:r>
            <a:r>
              <a:rPr lang="nl-NL" sz="1100" dirty="0" err="1">
                <a:effectLst/>
                <a:latin typeface="Calibri" panose="020F0502020204030204" pitchFamily="34" charset="0"/>
                <a:ea typeface="Calibri" panose="020F0502020204030204" pitchFamily="34" charset="0"/>
                <a:cs typeface="Calibri" panose="020F0502020204030204" pitchFamily="34" charset="0"/>
              </a:rPr>
              <a:t>fatbike</a:t>
            </a:r>
            <a:r>
              <a:rPr lang="nl-NL" sz="1100" dirty="0">
                <a:effectLst/>
                <a:latin typeface="Calibri" panose="020F0502020204030204" pitchFamily="34" charset="0"/>
                <a:ea typeface="Calibri" panose="020F0502020204030204" pitchFamily="34" charset="0"/>
                <a:cs typeface="Calibri" panose="020F0502020204030204" pitchFamily="34" charset="0"/>
              </a:rPr>
              <a:t> op te voeren?</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914400">
              <a:lnSpc>
                <a:spcPct val="107000"/>
              </a:lnSpc>
            </a:pPr>
            <a:r>
              <a:rPr lang="nl-NL" sz="1100" dirty="0">
                <a:effectLst/>
                <a:latin typeface="Calibri" panose="020F0502020204030204" pitchFamily="34" charset="0"/>
                <a:ea typeface="Calibri" panose="020F0502020204030204" pitchFamily="34" charset="0"/>
                <a:cs typeface="Calibri" panose="020F0502020204030204" pitchFamily="34" charset="0"/>
              </a:rPr>
              <a:t> </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0" lvl="0" indent="0">
              <a:lnSpc>
                <a:spcPct val="107000"/>
              </a:lnSpc>
              <a:spcAft>
                <a:spcPts val="800"/>
              </a:spcAft>
              <a:buFont typeface="+mj-lt"/>
              <a:buNone/>
            </a:pPr>
            <a:r>
              <a:rPr lang="nl-NL" sz="1100" dirty="0">
                <a:effectLst/>
                <a:latin typeface="Calibri" panose="020F0502020204030204" pitchFamily="34" charset="0"/>
                <a:ea typeface="Calibri" panose="020F0502020204030204" pitchFamily="34" charset="0"/>
                <a:cs typeface="Calibri" panose="020F0502020204030204" pitchFamily="34" charset="0"/>
              </a:rPr>
              <a:t>Ik vind het normaal wanneer jongeren rijden met een opgevoerde </a:t>
            </a:r>
            <a:r>
              <a:rPr lang="nl-NL" sz="1100" dirty="0" err="1">
                <a:effectLst/>
                <a:latin typeface="Calibri" panose="020F0502020204030204" pitchFamily="34" charset="0"/>
                <a:ea typeface="Calibri" panose="020F0502020204030204" pitchFamily="34" charset="0"/>
                <a:cs typeface="Calibri" panose="020F0502020204030204" pitchFamily="34" charset="0"/>
              </a:rPr>
              <a:t>fatbike</a:t>
            </a:r>
            <a:r>
              <a:rPr lang="nl-NL" sz="1100" dirty="0">
                <a:effectLst/>
                <a:latin typeface="Calibri" panose="020F0502020204030204" pitchFamily="34" charset="0"/>
                <a:ea typeface="Calibri" panose="020F0502020204030204" pitchFamily="34" charset="0"/>
                <a:cs typeface="Calibri" panose="020F0502020204030204" pitchFamily="34" charset="0"/>
              </a:rPr>
              <a:t>.</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07000"/>
              </a:lnSpc>
              <a:spcAft>
                <a:spcPts val="800"/>
              </a:spcAft>
              <a:buFont typeface="+mj-lt"/>
              <a:buAutoNum type="alphaLcPeriod"/>
            </a:pPr>
            <a:r>
              <a:rPr lang="nl-NL" sz="1100" dirty="0">
                <a:effectLst/>
                <a:latin typeface="Calibri" panose="020F0502020204030204" pitchFamily="34" charset="0"/>
                <a:ea typeface="Calibri" panose="020F0502020204030204" pitchFamily="34" charset="0"/>
                <a:cs typeface="Calibri" panose="020F0502020204030204" pitchFamily="34" charset="0"/>
              </a:rPr>
              <a:t>Waarom vind je dat (niet) normaal?</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07000"/>
              </a:lnSpc>
              <a:spcAft>
                <a:spcPts val="800"/>
              </a:spcAft>
              <a:buFont typeface="+mj-lt"/>
              <a:buAutoNum type="alphaLcPeriod"/>
            </a:pPr>
            <a:r>
              <a:rPr lang="nl-NL" sz="1100" dirty="0">
                <a:effectLst/>
                <a:latin typeface="Calibri" panose="020F0502020204030204" pitchFamily="34" charset="0"/>
                <a:ea typeface="Calibri" panose="020F0502020204030204" pitchFamily="34" charset="0"/>
                <a:cs typeface="Calibri" panose="020F0502020204030204" pitchFamily="34" charset="0"/>
              </a:rPr>
              <a:t>Welke risico’s zou het rijden met een opgevoerde </a:t>
            </a:r>
            <a:r>
              <a:rPr lang="nl-NL" sz="1100" dirty="0" err="1">
                <a:effectLst/>
                <a:latin typeface="Calibri" panose="020F0502020204030204" pitchFamily="34" charset="0"/>
                <a:ea typeface="Calibri" panose="020F0502020204030204" pitchFamily="34" charset="0"/>
                <a:cs typeface="Calibri" panose="020F0502020204030204" pitchFamily="34" charset="0"/>
              </a:rPr>
              <a:t>fatbike</a:t>
            </a:r>
            <a:r>
              <a:rPr lang="nl-NL" sz="1100" dirty="0">
                <a:effectLst/>
                <a:latin typeface="Calibri" panose="020F0502020204030204" pitchFamily="34" charset="0"/>
                <a:ea typeface="Calibri" panose="020F0502020204030204" pitchFamily="34" charset="0"/>
                <a:cs typeface="Calibri" panose="020F0502020204030204" pitchFamily="34" charset="0"/>
              </a:rPr>
              <a:t> kunnen hebben?</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07000"/>
              </a:lnSpc>
              <a:spcAft>
                <a:spcPts val="800"/>
              </a:spcAft>
              <a:buFont typeface="+mj-lt"/>
              <a:buAutoNum type="alphaLcPeriod"/>
            </a:pPr>
            <a:r>
              <a:rPr lang="nl-NL" sz="1100" dirty="0">
                <a:effectLst/>
                <a:latin typeface="Calibri" panose="020F0502020204030204" pitchFamily="34" charset="0"/>
                <a:ea typeface="Calibri" panose="020F0502020204030204" pitchFamily="34" charset="0"/>
                <a:cs typeface="Calibri" panose="020F0502020204030204" pitchFamily="34" charset="0"/>
              </a:rPr>
              <a:t>Denk je dat Bilal de aanrijding met de fietser had kunnen voorkomen?</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nl-NL" sz="1100" dirty="0">
                <a:effectLst/>
                <a:latin typeface="Calibri" panose="020F0502020204030204" pitchFamily="34" charset="0"/>
                <a:ea typeface="Calibri" panose="020F0502020204030204" pitchFamily="34" charset="0"/>
                <a:cs typeface="Calibri" panose="020F0502020204030204" pitchFamily="34" charset="0"/>
              </a:rPr>
              <a:t> </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0" lvl="0" indent="0">
              <a:lnSpc>
                <a:spcPct val="107000"/>
              </a:lnSpc>
              <a:spcAft>
                <a:spcPts val="800"/>
              </a:spcAft>
              <a:buFont typeface="+mj-lt"/>
              <a:buNone/>
            </a:pPr>
            <a:r>
              <a:rPr lang="nl-NL" sz="1100" dirty="0">
                <a:effectLst/>
                <a:latin typeface="Calibri" panose="020F0502020204030204" pitchFamily="34" charset="0"/>
                <a:ea typeface="Calibri" panose="020F0502020204030204" pitchFamily="34" charset="0"/>
                <a:cs typeface="Calibri" panose="020F0502020204030204" pitchFamily="34" charset="0"/>
              </a:rPr>
              <a:t>Ik ken veel mensen die rijden met een opgevoerde </a:t>
            </a:r>
            <a:r>
              <a:rPr lang="nl-NL" sz="1100" dirty="0" err="1">
                <a:effectLst/>
                <a:latin typeface="Calibri" panose="020F0502020204030204" pitchFamily="34" charset="0"/>
                <a:ea typeface="Calibri" panose="020F0502020204030204" pitchFamily="34" charset="0"/>
                <a:cs typeface="Calibri" panose="020F0502020204030204" pitchFamily="34" charset="0"/>
              </a:rPr>
              <a:t>fatbike</a:t>
            </a:r>
            <a:r>
              <a:rPr lang="nl-NL" sz="1100" dirty="0">
                <a:effectLst/>
                <a:latin typeface="Calibri" panose="020F0502020204030204" pitchFamily="34" charset="0"/>
                <a:ea typeface="Calibri" panose="020F0502020204030204" pitchFamily="34" charset="0"/>
                <a:cs typeface="Calibri" panose="020F0502020204030204" pitchFamily="34" charset="0"/>
              </a:rPr>
              <a:t>.</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07000"/>
              </a:lnSpc>
              <a:spcAft>
                <a:spcPts val="800"/>
              </a:spcAft>
              <a:buFont typeface="+mj-lt"/>
              <a:buAutoNum type="alphaLcPeriod"/>
            </a:pPr>
            <a:r>
              <a:rPr lang="nl-NL" sz="1100" dirty="0">
                <a:effectLst/>
                <a:latin typeface="Calibri" panose="020F0502020204030204" pitchFamily="34" charset="0"/>
                <a:ea typeface="Calibri" panose="020F0502020204030204" pitchFamily="34" charset="0"/>
                <a:cs typeface="Calibri" panose="020F0502020204030204" pitchFamily="34" charset="0"/>
              </a:rPr>
              <a:t>Wil je daar iets over vertellen?</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457200">
              <a:lnSpc>
                <a:spcPct val="107000"/>
              </a:lnSpc>
            </a:pPr>
            <a:r>
              <a:rPr lang="nl-NL" sz="1100" dirty="0">
                <a:effectLst/>
                <a:latin typeface="Calibri" panose="020F0502020204030204" pitchFamily="34" charset="0"/>
                <a:ea typeface="Calibri" panose="020F0502020204030204" pitchFamily="34" charset="0"/>
                <a:cs typeface="Calibri" panose="020F0502020204030204" pitchFamily="34" charset="0"/>
              </a:rPr>
              <a:t> </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457200">
              <a:lnSpc>
                <a:spcPct val="107000"/>
              </a:lnSpc>
            </a:pPr>
            <a:r>
              <a:rPr lang="nl-NL" sz="1100" dirty="0">
                <a:effectLst/>
                <a:latin typeface="Calibri" panose="020F0502020204030204" pitchFamily="34" charset="0"/>
                <a:ea typeface="Calibri" panose="020F0502020204030204" pitchFamily="34" charset="0"/>
                <a:cs typeface="Calibri" panose="020F0502020204030204" pitchFamily="34" charset="0"/>
              </a:rPr>
              <a:t> </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0" lvl="0" indent="0">
              <a:lnSpc>
                <a:spcPct val="107000"/>
              </a:lnSpc>
              <a:spcAft>
                <a:spcPts val="800"/>
              </a:spcAft>
              <a:buFont typeface="+mj-lt"/>
              <a:buNone/>
            </a:pPr>
            <a:r>
              <a:rPr lang="nl-NL" sz="1100" dirty="0">
                <a:effectLst/>
                <a:latin typeface="Calibri" panose="020F0502020204030204" pitchFamily="34" charset="0"/>
                <a:ea typeface="Calibri" panose="020F0502020204030204" pitchFamily="34" charset="0"/>
                <a:cs typeface="Calibri" panose="020F0502020204030204" pitchFamily="34" charset="0"/>
              </a:rPr>
              <a:t>Als ik zie dat een klasgenoot rijdt met een opgevoerde </a:t>
            </a:r>
            <a:r>
              <a:rPr lang="nl-NL" sz="1100" dirty="0" err="1">
                <a:effectLst/>
                <a:latin typeface="Calibri" panose="020F0502020204030204" pitchFamily="34" charset="0"/>
                <a:ea typeface="Calibri" panose="020F0502020204030204" pitchFamily="34" charset="0"/>
                <a:cs typeface="Calibri" panose="020F0502020204030204" pitchFamily="34" charset="0"/>
              </a:rPr>
              <a:t>fatbike</a:t>
            </a:r>
            <a:r>
              <a:rPr lang="nl-NL" sz="1100" dirty="0">
                <a:effectLst/>
                <a:latin typeface="Calibri" panose="020F0502020204030204" pitchFamily="34" charset="0"/>
                <a:ea typeface="Calibri" panose="020F0502020204030204" pitchFamily="34" charset="0"/>
                <a:cs typeface="Calibri" panose="020F0502020204030204" pitchFamily="34" charset="0"/>
              </a:rPr>
              <a:t>, dan zeg ik daar wat van. </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07000"/>
              </a:lnSpc>
              <a:spcAft>
                <a:spcPts val="800"/>
              </a:spcAft>
              <a:buFont typeface="+mj-lt"/>
              <a:buAutoNum type="alphaLcPeriod"/>
            </a:pPr>
            <a:r>
              <a:rPr lang="nl-NL" sz="1100" dirty="0">
                <a:effectLst/>
                <a:latin typeface="Calibri" panose="020F0502020204030204" pitchFamily="34" charset="0"/>
                <a:ea typeface="Calibri" panose="020F0502020204030204" pitchFamily="34" charset="0"/>
                <a:cs typeface="Calibri" panose="020F0502020204030204" pitchFamily="34" charset="0"/>
              </a:rPr>
              <a:t>Waarom zeg je daar wel/niet iets van?</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07000"/>
              </a:lnSpc>
              <a:spcAft>
                <a:spcPts val="800"/>
              </a:spcAft>
              <a:buFont typeface="+mj-lt"/>
              <a:buAutoNum type="alphaLcPeriod"/>
            </a:pPr>
            <a:r>
              <a:rPr lang="nl-NL" sz="1100" dirty="0">
                <a:effectLst/>
                <a:latin typeface="Calibri" panose="020F0502020204030204" pitchFamily="34" charset="0"/>
                <a:ea typeface="Calibri" panose="020F0502020204030204" pitchFamily="34" charset="0"/>
                <a:cs typeface="Calibri" panose="020F0502020204030204" pitchFamily="34" charset="0"/>
              </a:rPr>
              <a:t>En wat zou je doen als het een vreemde was?</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nl-NL" sz="1100" dirty="0">
                <a:effectLst/>
                <a:latin typeface="Calibri" panose="020F0502020204030204" pitchFamily="34" charset="0"/>
                <a:ea typeface="Calibri" panose="020F0502020204030204" pitchFamily="34" charset="0"/>
                <a:cs typeface="Calibri" panose="020F0502020204030204" pitchFamily="34" charset="0"/>
              </a:rPr>
              <a:t> </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0" lvl="0" indent="0">
              <a:lnSpc>
                <a:spcPct val="107000"/>
              </a:lnSpc>
              <a:spcAft>
                <a:spcPts val="800"/>
              </a:spcAft>
              <a:buFont typeface="+mj-lt"/>
              <a:buNone/>
            </a:pPr>
            <a:r>
              <a:rPr lang="nl-NL" sz="1100" dirty="0">
                <a:effectLst/>
                <a:latin typeface="Calibri" panose="020F0502020204030204" pitchFamily="34" charset="0"/>
                <a:ea typeface="Calibri" panose="020F0502020204030204" pitchFamily="34" charset="0"/>
                <a:cs typeface="Calibri" panose="020F0502020204030204" pitchFamily="34" charset="0"/>
              </a:rPr>
              <a:t>Ik vind een geldboete een passende straf voor het veroorzaken van een ernstig ongeluk met een opgevoerde </a:t>
            </a:r>
            <a:r>
              <a:rPr lang="nl-NL" sz="1100" dirty="0" err="1">
                <a:effectLst/>
                <a:latin typeface="Calibri" panose="020F0502020204030204" pitchFamily="34" charset="0"/>
                <a:ea typeface="Calibri" panose="020F0502020204030204" pitchFamily="34" charset="0"/>
                <a:cs typeface="Calibri" panose="020F0502020204030204" pitchFamily="34" charset="0"/>
              </a:rPr>
              <a:t>fatbike</a:t>
            </a:r>
            <a:r>
              <a:rPr lang="nl-NL" sz="1100" dirty="0">
                <a:effectLst/>
                <a:latin typeface="Calibri" panose="020F0502020204030204" pitchFamily="34" charset="0"/>
                <a:ea typeface="Calibri" panose="020F0502020204030204" pitchFamily="34" charset="0"/>
                <a:cs typeface="Calibri" panose="020F0502020204030204" pitchFamily="34" charset="0"/>
              </a:rPr>
              <a:t>.</a:t>
            </a:r>
          </a:p>
          <a:p>
            <a:pPr marL="742950" lvl="1" indent="-285750">
              <a:lnSpc>
                <a:spcPct val="107000"/>
              </a:lnSpc>
              <a:spcAft>
                <a:spcPts val="800"/>
              </a:spcAft>
              <a:buFont typeface="+mj-lt"/>
              <a:buAutoNum type="alphaLcPeriod"/>
            </a:pPr>
            <a:r>
              <a:rPr lang="nl-NL" sz="1800" dirty="0">
                <a:effectLst/>
                <a:latin typeface="Calibri" panose="020F0502020204030204" pitchFamily="34" charset="0"/>
                <a:ea typeface="Calibri" panose="020F0502020204030204" pitchFamily="34" charset="0"/>
                <a:cs typeface="Calibri" panose="020F0502020204030204" pitchFamily="34" charset="0"/>
              </a:rPr>
              <a:t>Waarom wel/niet?</a:t>
            </a:r>
            <a:endParaRPr lang="nl-NL" sz="18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07000"/>
              </a:lnSpc>
              <a:spcAft>
                <a:spcPts val="800"/>
              </a:spcAft>
              <a:buFont typeface="+mj-lt"/>
              <a:buAutoNum type="alphaLcPeriod"/>
            </a:pPr>
            <a:r>
              <a:rPr lang="nl-NL" sz="1800" dirty="0">
                <a:effectLst/>
                <a:latin typeface="Calibri" panose="020F0502020204030204" pitchFamily="34" charset="0"/>
                <a:ea typeface="Calibri" panose="020F0502020204030204" pitchFamily="34" charset="0"/>
                <a:cs typeface="Calibri" panose="020F0502020204030204" pitchFamily="34" charset="0"/>
              </a:rPr>
              <a:t>Zo niet, wat zou dan een passende straf zijn volgens jou?</a:t>
            </a:r>
            <a:endParaRPr lang="nl-NL" sz="18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07000"/>
              </a:lnSpc>
              <a:spcAft>
                <a:spcPts val="800"/>
              </a:spcAft>
              <a:buFont typeface="+mj-lt"/>
              <a:buAutoNum type="alphaLcPeriod"/>
            </a:pPr>
            <a:r>
              <a:rPr lang="nl-NL" sz="1800" dirty="0">
                <a:effectLst/>
                <a:latin typeface="Calibri" panose="020F0502020204030204" pitchFamily="34" charset="0"/>
                <a:ea typeface="Calibri" panose="020F0502020204030204" pitchFamily="34" charset="0"/>
                <a:cs typeface="Calibri" panose="020F0502020204030204" pitchFamily="34" charset="0"/>
              </a:rPr>
              <a:t>En vind je dat Milan gestraft moet worden?</a:t>
            </a:r>
            <a:endParaRPr lang="nl-NL"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mj-lt"/>
              <a:buAutoNum type="arabicPeriod"/>
            </a:pPr>
            <a:endParaRPr lang="nl-NL" sz="11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a:p>
            <a:endParaRPr lang="en-US" dirty="0"/>
          </a:p>
        </p:txBody>
      </p:sp>
      <p:sp>
        <p:nvSpPr>
          <p:cNvPr id="4" name="Slide Number Placeholder 3">
            <a:extLst>
              <a:ext uri="{FF2B5EF4-FFF2-40B4-BE49-F238E27FC236}">
                <a16:creationId xmlns:a16="http://schemas.microsoft.com/office/drawing/2014/main" id="{4756021B-BAFA-0B3C-41CC-CF64871C79AD}"/>
              </a:ext>
            </a:extLst>
          </p:cNvPr>
          <p:cNvSpPr>
            <a:spLocks noGrp="1"/>
          </p:cNvSpPr>
          <p:nvPr>
            <p:ph type="sldNum" sz="quarter" idx="5"/>
          </p:nvPr>
        </p:nvSpPr>
        <p:spPr/>
        <p:txBody>
          <a:bodyPr/>
          <a:lstStyle/>
          <a:p>
            <a:fld id="{279BD1BB-AD48-44AB-9039-D7E1BB107170}" type="slidenum">
              <a:t>35</a:t>
            </a:fld>
            <a:endParaRPr lang="en-US"/>
          </a:p>
        </p:txBody>
      </p:sp>
    </p:spTree>
    <p:extLst>
      <p:ext uri="{BB962C8B-B14F-4D97-AF65-F5344CB8AC3E}">
        <p14:creationId xmlns:p14="http://schemas.microsoft.com/office/powerpoint/2010/main" val="15083584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4F862F-C2AF-77A0-EE2E-813CA1634D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2BD362-1F67-A70B-774D-671E2C75E4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BADCE8F-3D0A-6078-6E1C-D2ED91F82A9B}"/>
              </a:ext>
            </a:extLst>
          </p:cNvPr>
          <p:cNvSpPr>
            <a:spLocks noGrp="1"/>
          </p:cNvSpPr>
          <p:nvPr>
            <p:ph type="body" idx="1"/>
          </p:nvPr>
        </p:nvSpPr>
        <p:spPr/>
        <p:txBody>
          <a:bodyPr/>
          <a:lstStyle/>
          <a:p>
            <a:pPr fontAlgn="base"/>
            <a:r>
              <a:rPr lang="nl-NL" sz="1100" u="sng" dirty="0">
                <a:effectLst/>
                <a:latin typeface="Calibri" panose="020F0502020204030204" pitchFamily="34" charset="0"/>
                <a:ea typeface="Times New Roman" panose="02020603050405020304" pitchFamily="18" charset="0"/>
              </a:rPr>
              <a:t>Stellingen</a:t>
            </a:r>
            <a:endParaRPr lang="nl-NL" sz="1200" dirty="0">
              <a:effectLst/>
              <a:latin typeface="Times New Roman" panose="02020603050405020304" pitchFamily="18" charset="0"/>
              <a:ea typeface="Times New Roman" panose="02020603050405020304" pitchFamily="18" charset="0"/>
            </a:endParaRPr>
          </a:p>
          <a:p>
            <a:r>
              <a:rPr lang="nl-NL" sz="1100" dirty="0">
                <a:effectLst/>
                <a:latin typeface="Calibri" panose="020F0502020204030204" pitchFamily="34" charset="0"/>
                <a:ea typeface="Times New Roman" panose="02020603050405020304" pitchFamily="18" charset="0"/>
              </a:rPr>
              <a:t> </a:t>
            </a:r>
            <a:endParaRPr lang="nl-NL" sz="1200" dirty="0">
              <a:effectLst/>
              <a:latin typeface="Times New Roman" panose="02020603050405020304" pitchFamily="18" charset="0"/>
              <a:ea typeface="Times New Roman" panose="02020603050405020304" pitchFamily="18" charset="0"/>
            </a:endParaRPr>
          </a:p>
          <a:p>
            <a:pPr marL="0" lvl="0" indent="0">
              <a:lnSpc>
                <a:spcPct val="107000"/>
              </a:lnSpc>
              <a:buFont typeface="+mj-lt"/>
              <a:buNone/>
            </a:pPr>
            <a:r>
              <a:rPr lang="nl-NL" sz="1100" dirty="0">
                <a:effectLst/>
                <a:latin typeface="Calibri" panose="020F0502020204030204" pitchFamily="34" charset="0"/>
                <a:ea typeface="Calibri" panose="020F0502020204030204" pitchFamily="34" charset="0"/>
                <a:cs typeface="Calibri" panose="020F0502020204030204" pitchFamily="34" charset="0"/>
              </a:rPr>
              <a:t>Milan is een goede vriend voor Bilal.</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07000"/>
              </a:lnSpc>
              <a:spcAft>
                <a:spcPts val="800"/>
              </a:spcAft>
              <a:buFont typeface="+mj-lt"/>
              <a:buAutoNum type="alphaLcPeriod"/>
            </a:pPr>
            <a:r>
              <a:rPr lang="nl-NL" sz="1100" dirty="0">
                <a:effectLst/>
                <a:latin typeface="Calibri" panose="020F0502020204030204" pitchFamily="34" charset="0"/>
                <a:ea typeface="Calibri" panose="020F0502020204030204" pitchFamily="34" charset="0"/>
                <a:cs typeface="Calibri" panose="020F0502020204030204" pitchFamily="34" charset="0"/>
              </a:rPr>
              <a:t>Waarom vind je dat (niet)?</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07000"/>
              </a:lnSpc>
              <a:spcAft>
                <a:spcPts val="800"/>
              </a:spcAft>
              <a:buFont typeface="+mj-lt"/>
              <a:buAutoNum type="alphaLcPeriod"/>
            </a:pPr>
            <a:r>
              <a:rPr lang="nl-NL" sz="1100" dirty="0">
                <a:effectLst/>
                <a:latin typeface="Calibri" panose="020F0502020204030204" pitchFamily="34" charset="0"/>
                <a:ea typeface="Calibri" panose="020F0502020204030204" pitchFamily="34" charset="0"/>
                <a:cs typeface="Calibri" panose="020F0502020204030204" pitchFamily="34" charset="0"/>
              </a:rPr>
              <a:t>Snap je dat Bilal twijfelde om in te gaan op het aanbod van Milan om de </a:t>
            </a:r>
            <a:r>
              <a:rPr lang="nl-NL" sz="1100" dirty="0" err="1">
                <a:effectLst/>
                <a:latin typeface="Calibri" panose="020F0502020204030204" pitchFamily="34" charset="0"/>
                <a:ea typeface="Calibri" panose="020F0502020204030204" pitchFamily="34" charset="0"/>
                <a:cs typeface="Calibri" panose="020F0502020204030204" pitchFamily="34" charset="0"/>
              </a:rPr>
              <a:t>fatbike</a:t>
            </a:r>
            <a:r>
              <a:rPr lang="nl-NL" sz="1100" dirty="0">
                <a:effectLst/>
                <a:latin typeface="Calibri" panose="020F0502020204030204" pitchFamily="34" charset="0"/>
                <a:ea typeface="Calibri" panose="020F0502020204030204" pitchFamily="34" charset="0"/>
                <a:cs typeface="Calibri" panose="020F0502020204030204" pitchFamily="34" charset="0"/>
              </a:rPr>
              <a:t> op te voeren?</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914400">
              <a:lnSpc>
                <a:spcPct val="107000"/>
              </a:lnSpc>
            </a:pPr>
            <a:r>
              <a:rPr lang="nl-NL" sz="1100" dirty="0">
                <a:effectLst/>
                <a:latin typeface="Calibri" panose="020F0502020204030204" pitchFamily="34" charset="0"/>
                <a:ea typeface="Calibri" panose="020F0502020204030204" pitchFamily="34" charset="0"/>
                <a:cs typeface="Calibri" panose="020F0502020204030204" pitchFamily="34" charset="0"/>
              </a:rPr>
              <a:t> </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0" lvl="0" indent="0">
              <a:lnSpc>
                <a:spcPct val="107000"/>
              </a:lnSpc>
              <a:spcAft>
                <a:spcPts val="800"/>
              </a:spcAft>
              <a:buFont typeface="+mj-lt"/>
              <a:buNone/>
            </a:pPr>
            <a:r>
              <a:rPr lang="nl-NL" sz="1100" dirty="0">
                <a:effectLst/>
                <a:latin typeface="Calibri" panose="020F0502020204030204" pitchFamily="34" charset="0"/>
                <a:ea typeface="Calibri" panose="020F0502020204030204" pitchFamily="34" charset="0"/>
                <a:cs typeface="Calibri" panose="020F0502020204030204" pitchFamily="34" charset="0"/>
              </a:rPr>
              <a:t>Ik vind het normaal wanneer jongeren rijden met een opgevoerde </a:t>
            </a:r>
            <a:r>
              <a:rPr lang="nl-NL" sz="1100" dirty="0" err="1">
                <a:effectLst/>
                <a:latin typeface="Calibri" panose="020F0502020204030204" pitchFamily="34" charset="0"/>
                <a:ea typeface="Calibri" panose="020F0502020204030204" pitchFamily="34" charset="0"/>
                <a:cs typeface="Calibri" panose="020F0502020204030204" pitchFamily="34" charset="0"/>
              </a:rPr>
              <a:t>fatbike</a:t>
            </a:r>
            <a:r>
              <a:rPr lang="nl-NL" sz="1100" dirty="0">
                <a:effectLst/>
                <a:latin typeface="Calibri" panose="020F0502020204030204" pitchFamily="34" charset="0"/>
                <a:ea typeface="Calibri" panose="020F0502020204030204" pitchFamily="34" charset="0"/>
                <a:cs typeface="Calibri" panose="020F0502020204030204" pitchFamily="34" charset="0"/>
              </a:rPr>
              <a:t>.</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07000"/>
              </a:lnSpc>
              <a:spcAft>
                <a:spcPts val="800"/>
              </a:spcAft>
              <a:buFont typeface="+mj-lt"/>
              <a:buAutoNum type="alphaLcPeriod"/>
            </a:pPr>
            <a:r>
              <a:rPr lang="nl-NL" sz="1100" dirty="0">
                <a:effectLst/>
                <a:latin typeface="Calibri" panose="020F0502020204030204" pitchFamily="34" charset="0"/>
                <a:ea typeface="Calibri" panose="020F0502020204030204" pitchFamily="34" charset="0"/>
                <a:cs typeface="Calibri" panose="020F0502020204030204" pitchFamily="34" charset="0"/>
              </a:rPr>
              <a:t>Waarom vind je dat (niet) normaal?</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07000"/>
              </a:lnSpc>
              <a:spcAft>
                <a:spcPts val="800"/>
              </a:spcAft>
              <a:buFont typeface="+mj-lt"/>
              <a:buAutoNum type="alphaLcPeriod"/>
            </a:pPr>
            <a:r>
              <a:rPr lang="nl-NL" sz="1100" dirty="0">
                <a:effectLst/>
                <a:latin typeface="Calibri" panose="020F0502020204030204" pitchFamily="34" charset="0"/>
                <a:ea typeface="Calibri" panose="020F0502020204030204" pitchFamily="34" charset="0"/>
                <a:cs typeface="Calibri" panose="020F0502020204030204" pitchFamily="34" charset="0"/>
              </a:rPr>
              <a:t>Welke risico’s zou het rijden met een opgevoerde </a:t>
            </a:r>
            <a:r>
              <a:rPr lang="nl-NL" sz="1100" dirty="0" err="1">
                <a:effectLst/>
                <a:latin typeface="Calibri" panose="020F0502020204030204" pitchFamily="34" charset="0"/>
                <a:ea typeface="Calibri" panose="020F0502020204030204" pitchFamily="34" charset="0"/>
                <a:cs typeface="Calibri" panose="020F0502020204030204" pitchFamily="34" charset="0"/>
              </a:rPr>
              <a:t>fatbike</a:t>
            </a:r>
            <a:r>
              <a:rPr lang="nl-NL" sz="1100" dirty="0">
                <a:effectLst/>
                <a:latin typeface="Calibri" panose="020F0502020204030204" pitchFamily="34" charset="0"/>
                <a:ea typeface="Calibri" panose="020F0502020204030204" pitchFamily="34" charset="0"/>
                <a:cs typeface="Calibri" panose="020F0502020204030204" pitchFamily="34" charset="0"/>
              </a:rPr>
              <a:t> kunnen hebben?</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07000"/>
              </a:lnSpc>
              <a:spcAft>
                <a:spcPts val="800"/>
              </a:spcAft>
              <a:buFont typeface="+mj-lt"/>
              <a:buAutoNum type="alphaLcPeriod"/>
            </a:pPr>
            <a:r>
              <a:rPr lang="nl-NL" sz="1100" dirty="0">
                <a:effectLst/>
                <a:latin typeface="Calibri" panose="020F0502020204030204" pitchFamily="34" charset="0"/>
                <a:ea typeface="Calibri" panose="020F0502020204030204" pitchFamily="34" charset="0"/>
                <a:cs typeface="Calibri" panose="020F0502020204030204" pitchFamily="34" charset="0"/>
              </a:rPr>
              <a:t>Denk je dat Bilal de aanrijding met de fietser had kunnen voorkomen?</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nl-NL" sz="1100" dirty="0">
                <a:effectLst/>
                <a:latin typeface="Calibri" panose="020F0502020204030204" pitchFamily="34" charset="0"/>
                <a:ea typeface="Calibri" panose="020F0502020204030204" pitchFamily="34" charset="0"/>
                <a:cs typeface="Calibri" panose="020F0502020204030204" pitchFamily="34" charset="0"/>
              </a:rPr>
              <a:t> </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0" lvl="0" indent="0">
              <a:lnSpc>
                <a:spcPct val="107000"/>
              </a:lnSpc>
              <a:spcAft>
                <a:spcPts val="800"/>
              </a:spcAft>
              <a:buFont typeface="+mj-lt"/>
              <a:buNone/>
            </a:pPr>
            <a:r>
              <a:rPr lang="nl-NL" sz="1100" dirty="0">
                <a:effectLst/>
                <a:latin typeface="Calibri" panose="020F0502020204030204" pitchFamily="34" charset="0"/>
                <a:ea typeface="Calibri" panose="020F0502020204030204" pitchFamily="34" charset="0"/>
                <a:cs typeface="Calibri" panose="020F0502020204030204" pitchFamily="34" charset="0"/>
              </a:rPr>
              <a:t>Ik ken veel mensen die rijden met een opgevoerde </a:t>
            </a:r>
            <a:r>
              <a:rPr lang="nl-NL" sz="1100" dirty="0" err="1">
                <a:effectLst/>
                <a:latin typeface="Calibri" panose="020F0502020204030204" pitchFamily="34" charset="0"/>
                <a:ea typeface="Calibri" panose="020F0502020204030204" pitchFamily="34" charset="0"/>
                <a:cs typeface="Calibri" panose="020F0502020204030204" pitchFamily="34" charset="0"/>
              </a:rPr>
              <a:t>fatbike</a:t>
            </a:r>
            <a:r>
              <a:rPr lang="nl-NL" sz="1100" dirty="0">
                <a:effectLst/>
                <a:latin typeface="Calibri" panose="020F0502020204030204" pitchFamily="34" charset="0"/>
                <a:ea typeface="Calibri" panose="020F0502020204030204" pitchFamily="34" charset="0"/>
                <a:cs typeface="Calibri" panose="020F0502020204030204" pitchFamily="34" charset="0"/>
              </a:rPr>
              <a:t>.</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07000"/>
              </a:lnSpc>
              <a:spcAft>
                <a:spcPts val="800"/>
              </a:spcAft>
              <a:buFont typeface="+mj-lt"/>
              <a:buAutoNum type="alphaLcPeriod"/>
            </a:pPr>
            <a:r>
              <a:rPr lang="nl-NL" sz="1100" dirty="0">
                <a:effectLst/>
                <a:latin typeface="Calibri" panose="020F0502020204030204" pitchFamily="34" charset="0"/>
                <a:ea typeface="Calibri" panose="020F0502020204030204" pitchFamily="34" charset="0"/>
                <a:cs typeface="Calibri" panose="020F0502020204030204" pitchFamily="34" charset="0"/>
              </a:rPr>
              <a:t>Wil je daar iets over vertellen?</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457200">
              <a:lnSpc>
                <a:spcPct val="107000"/>
              </a:lnSpc>
            </a:pPr>
            <a:r>
              <a:rPr lang="nl-NL" sz="1100" dirty="0">
                <a:effectLst/>
                <a:latin typeface="Calibri" panose="020F0502020204030204" pitchFamily="34" charset="0"/>
                <a:ea typeface="Calibri" panose="020F0502020204030204" pitchFamily="34" charset="0"/>
                <a:cs typeface="Calibri" panose="020F0502020204030204" pitchFamily="34" charset="0"/>
              </a:rPr>
              <a:t> </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457200">
              <a:lnSpc>
                <a:spcPct val="107000"/>
              </a:lnSpc>
            </a:pPr>
            <a:r>
              <a:rPr lang="nl-NL" sz="1100" dirty="0">
                <a:effectLst/>
                <a:latin typeface="Calibri" panose="020F0502020204030204" pitchFamily="34" charset="0"/>
                <a:ea typeface="Calibri" panose="020F0502020204030204" pitchFamily="34" charset="0"/>
                <a:cs typeface="Calibri" panose="020F0502020204030204" pitchFamily="34" charset="0"/>
              </a:rPr>
              <a:t> </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0" lvl="0" indent="0">
              <a:lnSpc>
                <a:spcPct val="107000"/>
              </a:lnSpc>
              <a:spcAft>
                <a:spcPts val="800"/>
              </a:spcAft>
              <a:buFont typeface="+mj-lt"/>
              <a:buNone/>
            </a:pPr>
            <a:r>
              <a:rPr lang="nl-NL" sz="1100" dirty="0">
                <a:effectLst/>
                <a:latin typeface="Calibri" panose="020F0502020204030204" pitchFamily="34" charset="0"/>
                <a:ea typeface="Calibri" panose="020F0502020204030204" pitchFamily="34" charset="0"/>
                <a:cs typeface="Calibri" panose="020F0502020204030204" pitchFamily="34" charset="0"/>
              </a:rPr>
              <a:t>Als ik zie dat een klasgenoot rijdt met een opgevoerde </a:t>
            </a:r>
            <a:r>
              <a:rPr lang="nl-NL" sz="1100" dirty="0" err="1">
                <a:effectLst/>
                <a:latin typeface="Calibri" panose="020F0502020204030204" pitchFamily="34" charset="0"/>
                <a:ea typeface="Calibri" panose="020F0502020204030204" pitchFamily="34" charset="0"/>
                <a:cs typeface="Calibri" panose="020F0502020204030204" pitchFamily="34" charset="0"/>
              </a:rPr>
              <a:t>fatbike</a:t>
            </a:r>
            <a:r>
              <a:rPr lang="nl-NL" sz="1100" dirty="0">
                <a:effectLst/>
                <a:latin typeface="Calibri" panose="020F0502020204030204" pitchFamily="34" charset="0"/>
                <a:ea typeface="Calibri" panose="020F0502020204030204" pitchFamily="34" charset="0"/>
                <a:cs typeface="Calibri" panose="020F0502020204030204" pitchFamily="34" charset="0"/>
              </a:rPr>
              <a:t>, dan zeg ik daar wat van. </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07000"/>
              </a:lnSpc>
              <a:spcAft>
                <a:spcPts val="800"/>
              </a:spcAft>
              <a:buFont typeface="+mj-lt"/>
              <a:buAutoNum type="alphaLcPeriod"/>
            </a:pPr>
            <a:r>
              <a:rPr lang="nl-NL" sz="1100" dirty="0">
                <a:effectLst/>
                <a:latin typeface="Calibri" panose="020F0502020204030204" pitchFamily="34" charset="0"/>
                <a:ea typeface="Calibri" panose="020F0502020204030204" pitchFamily="34" charset="0"/>
                <a:cs typeface="Calibri" panose="020F0502020204030204" pitchFamily="34" charset="0"/>
              </a:rPr>
              <a:t>Waarom zeg je daar wel/niet iets van?</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07000"/>
              </a:lnSpc>
              <a:spcAft>
                <a:spcPts val="800"/>
              </a:spcAft>
              <a:buFont typeface="+mj-lt"/>
              <a:buAutoNum type="alphaLcPeriod"/>
            </a:pPr>
            <a:r>
              <a:rPr lang="nl-NL" sz="1100" dirty="0">
                <a:effectLst/>
                <a:latin typeface="Calibri" panose="020F0502020204030204" pitchFamily="34" charset="0"/>
                <a:ea typeface="Calibri" panose="020F0502020204030204" pitchFamily="34" charset="0"/>
                <a:cs typeface="Calibri" panose="020F0502020204030204" pitchFamily="34" charset="0"/>
              </a:rPr>
              <a:t>En wat zou je doen als het een vreemde was?</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nl-NL" sz="1100" dirty="0">
                <a:effectLst/>
                <a:latin typeface="Calibri" panose="020F0502020204030204" pitchFamily="34" charset="0"/>
                <a:ea typeface="Calibri" panose="020F0502020204030204" pitchFamily="34" charset="0"/>
                <a:cs typeface="Calibri" panose="020F0502020204030204" pitchFamily="34" charset="0"/>
              </a:rPr>
              <a:t> </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0" lvl="0" indent="0">
              <a:lnSpc>
                <a:spcPct val="107000"/>
              </a:lnSpc>
              <a:spcAft>
                <a:spcPts val="800"/>
              </a:spcAft>
              <a:buFont typeface="+mj-lt"/>
              <a:buNone/>
            </a:pPr>
            <a:r>
              <a:rPr lang="nl-NL" sz="1100" dirty="0">
                <a:effectLst/>
                <a:latin typeface="Calibri" panose="020F0502020204030204" pitchFamily="34" charset="0"/>
                <a:ea typeface="Calibri" panose="020F0502020204030204" pitchFamily="34" charset="0"/>
                <a:cs typeface="Calibri" panose="020F0502020204030204" pitchFamily="34" charset="0"/>
              </a:rPr>
              <a:t>Ik vind een geldboete een passende straf voor het veroorzaken van een ernstig ongeluk met een opgevoerde </a:t>
            </a:r>
            <a:r>
              <a:rPr lang="nl-NL" sz="1100" dirty="0" err="1">
                <a:effectLst/>
                <a:latin typeface="Calibri" panose="020F0502020204030204" pitchFamily="34" charset="0"/>
                <a:ea typeface="Calibri" panose="020F0502020204030204" pitchFamily="34" charset="0"/>
                <a:cs typeface="Calibri" panose="020F0502020204030204" pitchFamily="34" charset="0"/>
              </a:rPr>
              <a:t>fatbike</a:t>
            </a:r>
            <a:r>
              <a:rPr lang="nl-NL" sz="1100" dirty="0">
                <a:effectLst/>
                <a:latin typeface="Calibri" panose="020F0502020204030204" pitchFamily="34" charset="0"/>
                <a:ea typeface="Calibri" panose="020F0502020204030204" pitchFamily="34" charset="0"/>
                <a:cs typeface="Calibri" panose="020F0502020204030204" pitchFamily="34" charset="0"/>
              </a:rPr>
              <a:t>.</a:t>
            </a:r>
          </a:p>
          <a:p>
            <a:pPr marL="742950" lvl="1" indent="-285750">
              <a:lnSpc>
                <a:spcPct val="107000"/>
              </a:lnSpc>
              <a:spcAft>
                <a:spcPts val="800"/>
              </a:spcAft>
              <a:buFont typeface="+mj-lt"/>
              <a:buAutoNum type="alphaLcPeriod"/>
            </a:pPr>
            <a:r>
              <a:rPr lang="nl-NL" sz="1800" dirty="0">
                <a:effectLst/>
                <a:latin typeface="Calibri" panose="020F0502020204030204" pitchFamily="34" charset="0"/>
                <a:ea typeface="Calibri" panose="020F0502020204030204" pitchFamily="34" charset="0"/>
                <a:cs typeface="Calibri" panose="020F0502020204030204" pitchFamily="34" charset="0"/>
              </a:rPr>
              <a:t>Waarom wel/niet?</a:t>
            </a:r>
            <a:endParaRPr lang="nl-NL" sz="18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07000"/>
              </a:lnSpc>
              <a:spcAft>
                <a:spcPts val="800"/>
              </a:spcAft>
              <a:buFont typeface="+mj-lt"/>
              <a:buAutoNum type="alphaLcPeriod"/>
            </a:pPr>
            <a:r>
              <a:rPr lang="nl-NL" sz="1800" dirty="0">
                <a:effectLst/>
                <a:latin typeface="Calibri" panose="020F0502020204030204" pitchFamily="34" charset="0"/>
                <a:ea typeface="Calibri" panose="020F0502020204030204" pitchFamily="34" charset="0"/>
                <a:cs typeface="Calibri" panose="020F0502020204030204" pitchFamily="34" charset="0"/>
              </a:rPr>
              <a:t>Zo niet, wat zou dan een passende straf zijn volgens jou?</a:t>
            </a:r>
            <a:endParaRPr lang="nl-NL" sz="18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07000"/>
              </a:lnSpc>
              <a:spcAft>
                <a:spcPts val="800"/>
              </a:spcAft>
              <a:buFont typeface="+mj-lt"/>
              <a:buAutoNum type="alphaLcPeriod"/>
            </a:pPr>
            <a:r>
              <a:rPr lang="nl-NL" sz="1800" dirty="0">
                <a:effectLst/>
                <a:latin typeface="Calibri" panose="020F0502020204030204" pitchFamily="34" charset="0"/>
                <a:ea typeface="Calibri" panose="020F0502020204030204" pitchFamily="34" charset="0"/>
                <a:cs typeface="Calibri" panose="020F0502020204030204" pitchFamily="34" charset="0"/>
              </a:rPr>
              <a:t>En vind je dat Milan gestraft moet worden?</a:t>
            </a:r>
            <a:endParaRPr lang="nl-NL"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mj-lt"/>
              <a:buAutoNum type="arabicPeriod"/>
            </a:pPr>
            <a:endParaRPr lang="nl-NL" sz="11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a:p>
            <a:endParaRPr lang="en-US" dirty="0"/>
          </a:p>
        </p:txBody>
      </p:sp>
      <p:sp>
        <p:nvSpPr>
          <p:cNvPr id="4" name="Slide Number Placeholder 3">
            <a:extLst>
              <a:ext uri="{FF2B5EF4-FFF2-40B4-BE49-F238E27FC236}">
                <a16:creationId xmlns:a16="http://schemas.microsoft.com/office/drawing/2014/main" id="{E5636A9E-FB1F-5382-633D-B0903EE1BCF5}"/>
              </a:ext>
            </a:extLst>
          </p:cNvPr>
          <p:cNvSpPr>
            <a:spLocks noGrp="1"/>
          </p:cNvSpPr>
          <p:nvPr>
            <p:ph type="sldNum" sz="quarter" idx="5"/>
          </p:nvPr>
        </p:nvSpPr>
        <p:spPr/>
        <p:txBody>
          <a:bodyPr/>
          <a:lstStyle/>
          <a:p>
            <a:fld id="{279BD1BB-AD48-44AB-9039-D7E1BB107170}" type="slidenum">
              <a:t>36</a:t>
            </a:fld>
            <a:endParaRPr lang="en-US"/>
          </a:p>
        </p:txBody>
      </p:sp>
    </p:spTree>
    <p:extLst>
      <p:ext uri="{BB962C8B-B14F-4D97-AF65-F5344CB8AC3E}">
        <p14:creationId xmlns:p14="http://schemas.microsoft.com/office/powerpoint/2010/main" val="35110410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2952CA-D4F0-04A2-8E3E-984CA195C7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E3578C-49D8-F35A-9C29-87F2922EFA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E9438D-2652-3A63-3388-5DC8941780C9}"/>
              </a:ext>
            </a:extLst>
          </p:cNvPr>
          <p:cNvSpPr>
            <a:spLocks noGrp="1"/>
          </p:cNvSpPr>
          <p:nvPr>
            <p:ph type="body" idx="1"/>
          </p:nvPr>
        </p:nvSpPr>
        <p:spPr/>
        <p:txBody>
          <a:bodyPr/>
          <a:lstStyle/>
          <a:p>
            <a:pPr>
              <a:lnSpc>
                <a:spcPct val="107000"/>
              </a:lnSpc>
              <a:spcAft>
                <a:spcPts val="800"/>
              </a:spcAft>
            </a:pPr>
            <a:r>
              <a:rPr lang="nl-NL" sz="1200" b="1" dirty="0">
                <a:effectLst/>
                <a:latin typeface="Calibri" panose="020F0502020204030204" pitchFamily="34" charset="0"/>
                <a:ea typeface="Calibri" panose="020F0502020204030204" pitchFamily="34" charset="0"/>
                <a:cs typeface="Calibri" panose="020F0502020204030204" pitchFamily="34" charset="0"/>
              </a:rPr>
              <a:t>WIST JE DAT?</a:t>
            </a:r>
            <a:endParaRPr lang="nl-NL" sz="12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nl-NL" sz="1200" dirty="0">
                <a:effectLst/>
                <a:latin typeface="Work Sans Light" pitchFamily="2" charset="0"/>
                <a:ea typeface="Calibri" panose="020F0502020204030204" pitchFamily="34" charset="0"/>
                <a:cs typeface="Arial" panose="020B0604020202020204" pitchFamily="34" charset="0"/>
              </a:rPr>
              <a:t>Een </a:t>
            </a:r>
            <a:r>
              <a:rPr lang="nl-NL" sz="1200" dirty="0" err="1">
                <a:effectLst/>
                <a:latin typeface="Work Sans Light" pitchFamily="2" charset="0"/>
                <a:ea typeface="Calibri" panose="020F0502020204030204" pitchFamily="34" charset="0"/>
                <a:cs typeface="Arial" panose="020B0604020202020204" pitchFamily="34" charset="0"/>
              </a:rPr>
              <a:t>fatbike</a:t>
            </a:r>
            <a:r>
              <a:rPr lang="nl-NL" sz="1200" dirty="0">
                <a:effectLst/>
                <a:latin typeface="Work Sans Light" pitchFamily="2" charset="0"/>
                <a:ea typeface="Calibri" panose="020F0502020204030204" pitchFamily="34" charset="0"/>
                <a:cs typeface="Arial" panose="020B0604020202020204" pitchFamily="34" charset="0"/>
              </a:rPr>
              <a:t> maximaal 25 km/u mag rijden? Als de </a:t>
            </a:r>
            <a:r>
              <a:rPr lang="nl-NL" sz="1200" dirty="0" err="1">
                <a:effectLst/>
                <a:latin typeface="Work Sans Light" pitchFamily="2" charset="0"/>
                <a:ea typeface="Calibri" panose="020F0502020204030204" pitchFamily="34" charset="0"/>
                <a:cs typeface="Arial" panose="020B0604020202020204" pitchFamily="34" charset="0"/>
              </a:rPr>
              <a:t>fatbike</a:t>
            </a:r>
            <a:r>
              <a:rPr lang="nl-NL" sz="1200" dirty="0">
                <a:effectLst/>
                <a:latin typeface="Work Sans Light" pitchFamily="2" charset="0"/>
                <a:ea typeface="Calibri" panose="020F0502020204030204" pitchFamily="34" charset="0"/>
                <a:cs typeface="Arial" panose="020B0604020202020204" pitchFamily="34" charset="0"/>
              </a:rPr>
              <a:t> harder kan, dan moet de </a:t>
            </a:r>
            <a:r>
              <a:rPr lang="nl-NL" sz="1200" dirty="0" err="1">
                <a:effectLst/>
                <a:latin typeface="Work Sans Light" pitchFamily="2" charset="0"/>
                <a:ea typeface="Calibri" panose="020F0502020204030204" pitchFamily="34" charset="0"/>
                <a:cs typeface="Arial" panose="020B0604020202020204" pitchFamily="34" charset="0"/>
              </a:rPr>
              <a:t>fatbike</a:t>
            </a:r>
            <a:r>
              <a:rPr lang="nl-NL" sz="1200" dirty="0">
                <a:effectLst/>
                <a:latin typeface="Work Sans Light" pitchFamily="2" charset="0"/>
                <a:ea typeface="Calibri" panose="020F0502020204030204" pitchFamily="34" charset="0"/>
                <a:cs typeface="Arial" panose="020B0604020202020204" pitchFamily="34" charset="0"/>
              </a:rPr>
              <a:t> worden goedgekeurd als speed-</a:t>
            </a:r>
            <a:r>
              <a:rPr lang="nl-NL" sz="1200" dirty="0" err="1">
                <a:effectLst/>
                <a:latin typeface="Work Sans Light" pitchFamily="2" charset="0"/>
                <a:ea typeface="Calibri" panose="020F0502020204030204" pitchFamily="34" charset="0"/>
                <a:cs typeface="Arial" panose="020B0604020202020204" pitchFamily="34" charset="0"/>
              </a:rPr>
              <a:t>pedelec</a:t>
            </a:r>
            <a:r>
              <a:rPr lang="nl-NL" sz="1200" dirty="0">
                <a:effectLst/>
                <a:latin typeface="Work Sans Light" pitchFamily="2" charset="0"/>
                <a:ea typeface="Calibri" panose="020F0502020204030204" pitchFamily="34" charset="0"/>
                <a:cs typeface="Arial" panose="020B0604020202020204" pitchFamily="34" charset="0"/>
              </a:rPr>
              <a:t>, snorfiets of bromfiets. Dat betekent ook dat je bijvoorbeeld verplicht bent om een helm te dragen én een WA-verzekering af moet sluiten. Met een WA-verzekering (Wettelijke Aansprakelijkheid verzekering) ben je verzekerd voor schade die je met jouw </a:t>
            </a:r>
            <a:r>
              <a:rPr lang="nl-NL" sz="1200" dirty="0" err="1">
                <a:effectLst/>
                <a:latin typeface="Work Sans Light" pitchFamily="2" charset="0"/>
                <a:ea typeface="Calibri" panose="020F0502020204030204" pitchFamily="34" charset="0"/>
                <a:cs typeface="Arial" panose="020B0604020202020204" pitchFamily="34" charset="0"/>
              </a:rPr>
              <a:t>fatbike</a:t>
            </a:r>
            <a:r>
              <a:rPr lang="nl-NL" sz="1200" dirty="0">
                <a:effectLst/>
                <a:latin typeface="Work Sans Light" pitchFamily="2" charset="0"/>
                <a:ea typeface="Calibri" panose="020F0502020204030204" pitchFamily="34" charset="0"/>
                <a:cs typeface="Arial" panose="020B0604020202020204" pitchFamily="34" charset="0"/>
              </a:rPr>
              <a:t> veroorzaakt bij anderen. Is een opgevoerde </a:t>
            </a:r>
            <a:r>
              <a:rPr lang="nl-NL" sz="1200" dirty="0" err="1">
                <a:effectLst/>
                <a:latin typeface="Work Sans Light" pitchFamily="2" charset="0"/>
                <a:ea typeface="Calibri" panose="020F0502020204030204" pitchFamily="34" charset="0"/>
                <a:cs typeface="Arial" panose="020B0604020202020204" pitchFamily="34" charset="0"/>
              </a:rPr>
              <a:t>fatbike</a:t>
            </a:r>
            <a:r>
              <a:rPr lang="nl-NL" sz="1200" dirty="0">
                <a:effectLst/>
                <a:latin typeface="Work Sans Light" pitchFamily="2" charset="0"/>
                <a:ea typeface="Calibri" panose="020F0502020204030204" pitchFamily="34" charset="0"/>
                <a:cs typeface="Arial" panose="020B0604020202020204" pitchFamily="34" charset="0"/>
              </a:rPr>
              <a:t> niet goedgekeurd, dan rijdt je dus rond met een illegale </a:t>
            </a:r>
            <a:r>
              <a:rPr lang="nl-NL" sz="1200" dirty="0" err="1">
                <a:effectLst/>
                <a:latin typeface="Work Sans Light" pitchFamily="2" charset="0"/>
                <a:ea typeface="Calibri" panose="020F0502020204030204" pitchFamily="34" charset="0"/>
                <a:cs typeface="Arial" panose="020B0604020202020204" pitchFamily="34" charset="0"/>
              </a:rPr>
              <a:t>fatbike</a:t>
            </a:r>
            <a:r>
              <a:rPr lang="nl-NL" sz="1200" dirty="0">
                <a:effectLst/>
                <a:latin typeface="Work Sans Light" pitchFamily="2" charset="0"/>
                <a:ea typeface="Calibri" panose="020F0502020204030204" pitchFamily="34" charset="0"/>
                <a:cs typeface="Arial" panose="020B0604020202020204" pitchFamily="34" charset="0"/>
              </a:rPr>
              <a:t>. </a:t>
            </a:r>
            <a:endParaRPr lang="nl-NL" sz="1200" dirty="0">
              <a:effectLst/>
              <a:latin typeface="Calibri" panose="020F0502020204030204" pitchFamily="34" charset="0"/>
              <a:ea typeface="Calibri" panose="020F0502020204030204" pitchFamily="34" charset="0"/>
              <a:cs typeface="Arial" panose="020B0604020202020204" pitchFamily="34" charset="0"/>
            </a:endParaRPr>
          </a:p>
          <a:p>
            <a:pPr marL="228600">
              <a:lnSpc>
                <a:spcPct val="107000"/>
              </a:lnSpc>
              <a:spcAft>
                <a:spcPts val="800"/>
              </a:spcAft>
            </a:pPr>
            <a:r>
              <a:rPr lang="nl-NL" sz="1200" dirty="0">
                <a:effectLst/>
                <a:latin typeface="Calibri" panose="020F0502020204030204" pitchFamily="34" charset="0"/>
                <a:ea typeface="Calibri" panose="020F0502020204030204" pitchFamily="34" charset="0"/>
                <a:cs typeface="Arial" panose="020B0604020202020204" pitchFamily="34" charset="0"/>
              </a:rPr>
              <a:t> </a:t>
            </a:r>
          </a:p>
          <a:p>
            <a:pPr marL="342900" lvl="0" indent="-342900">
              <a:lnSpc>
                <a:spcPct val="107000"/>
              </a:lnSpc>
              <a:spcAft>
                <a:spcPts val="800"/>
              </a:spcAft>
              <a:buFont typeface="Symbol" panose="05050102010706020507" pitchFamily="18" charset="2"/>
              <a:buChar char=""/>
            </a:pPr>
            <a:r>
              <a:rPr lang="nl-NL" sz="1200" dirty="0">
                <a:effectLst/>
                <a:latin typeface="Work Sans Light" pitchFamily="2" charset="0"/>
                <a:ea typeface="Calibri" panose="020F0502020204030204" pitchFamily="34" charset="0"/>
                <a:cs typeface="Arial" panose="020B0604020202020204" pitchFamily="34" charset="0"/>
              </a:rPr>
              <a:t>Je voor het rijden met een opgevoerde </a:t>
            </a:r>
            <a:r>
              <a:rPr lang="nl-NL" sz="1200" dirty="0" err="1">
                <a:effectLst/>
                <a:latin typeface="Work Sans Light" pitchFamily="2" charset="0"/>
                <a:ea typeface="Calibri" panose="020F0502020204030204" pitchFamily="34" charset="0"/>
                <a:cs typeface="Arial" panose="020B0604020202020204" pitchFamily="34" charset="0"/>
              </a:rPr>
              <a:t>fatbike</a:t>
            </a:r>
            <a:r>
              <a:rPr lang="nl-NL" sz="1200" dirty="0">
                <a:effectLst/>
                <a:latin typeface="Work Sans Light" pitchFamily="2" charset="0"/>
                <a:ea typeface="Calibri" panose="020F0502020204030204" pitchFamily="34" charset="0"/>
                <a:cs typeface="Arial" panose="020B0604020202020204" pitchFamily="34" charset="0"/>
              </a:rPr>
              <a:t> een boete kunt krijgen van €310 euro? Stel dat je dan ook nog geen rijbewijs hebt, dan kan daar nog eens €430,- bijkomen én kan je een boete krijgen omdat je onverzekerd rondrijdt. Ook heeft de politie het recht om jouw </a:t>
            </a:r>
            <a:r>
              <a:rPr lang="nl-NL" sz="1200" dirty="0" err="1">
                <a:effectLst/>
                <a:latin typeface="Work Sans Light" pitchFamily="2" charset="0"/>
                <a:ea typeface="Calibri" panose="020F0502020204030204" pitchFamily="34" charset="0"/>
                <a:cs typeface="Arial" panose="020B0604020202020204" pitchFamily="34" charset="0"/>
              </a:rPr>
              <a:t>fatbike</a:t>
            </a:r>
            <a:r>
              <a:rPr lang="nl-NL" sz="1200" dirty="0">
                <a:effectLst/>
                <a:latin typeface="Work Sans Light" pitchFamily="2" charset="0"/>
                <a:ea typeface="Calibri" panose="020F0502020204030204" pitchFamily="34" charset="0"/>
                <a:cs typeface="Arial" panose="020B0604020202020204" pitchFamily="34" charset="0"/>
              </a:rPr>
              <a:t> in beslag te nemen.</a:t>
            </a:r>
            <a:endParaRPr lang="nl-NL" sz="12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F109DAF6-409C-94E5-DC84-E220CE83BD4F}"/>
              </a:ext>
            </a:extLst>
          </p:cNvPr>
          <p:cNvSpPr>
            <a:spLocks noGrp="1"/>
          </p:cNvSpPr>
          <p:nvPr>
            <p:ph type="sldNum" sz="quarter" idx="5"/>
          </p:nvPr>
        </p:nvSpPr>
        <p:spPr/>
        <p:txBody>
          <a:bodyPr/>
          <a:lstStyle/>
          <a:p>
            <a:fld id="{279BD1BB-AD48-44AB-9039-D7E1BB107170}" type="slidenum">
              <a:t>37</a:t>
            </a:fld>
            <a:endParaRPr lang="en-US"/>
          </a:p>
        </p:txBody>
      </p:sp>
    </p:spTree>
    <p:extLst>
      <p:ext uri="{BB962C8B-B14F-4D97-AF65-F5344CB8AC3E}">
        <p14:creationId xmlns:p14="http://schemas.microsoft.com/office/powerpoint/2010/main" val="7395083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a:effectLst/>
                <a:latin typeface="Calibri" panose="020F0502020204030204" pitchFamily="34" charset="0"/>
                <a:ea typeface="Calibri" panose="020F0502020204030204" pitchFamily="34" charset="0"/>
                <a:cs typeface="Calibri" panose="020F0502020204030204" pitchFamily="34" charset="0"/>
              </a:rPr>
              <a:t>Verdeel de klas in kleinere groepen (ongeveer 4 à 6 jongeren per groep). Leg kort uit dat de jongeren een (fictieve maar representatieve) casus te horen krijgen over een gemeente waarin steeds meer ongelukken met </a:t>
            </a:r>
            <a:r>
              <a:rPr lang="nl-NL" sz="1800" dirty="0" err="1">
                <a:effectLst/>
                <a:latin typeface="Calibri" panose="020F0502020204030204" pitchFamily="34" charset="0"/>
                <a:ea typeface="Calibri" panose="020F0502020204030204" pitchFamily="34" charset="0"/>
                <a:cs typeface="Calibri" panose="020F0502020204030204" pitchFamily="34" charset="0"/>
              </a:rPr>
              <a:t>fatbikes</a:t>
            </a:r>
            <a:r>
              <a:rPr lang="nl-NL" sz="1800" dirty="0">
                <a:effectLst/>
                <a:latin typeface="Calibri" panose="020F0502020204030204" pitchFamily="34" charset="0"/>
                <a:ea typeface="Calibri" panose="020F0502020204030204" pitchFamily="34" charset="0"/>
                <a:cs typeface="Calibri" panose="020F0502020204030204" pitchFamily="34" charset="0"/>
              </a:rPr>
              <a:t> gebeuren waarbij jongeren betrokken zijn. Aan de klas de taak om in hun groep mogelijke oplossingen en adviezen voor deze gemeente te formuleren om dit aan te pakken en te voorkomen.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80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80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a:effectLst/>
                <a:latin typeface="Calibri" panose="020F0502020204030204" pitchFamily="34" charset="0"/>
                <a:ea typeface="Calibri" panose="020F0502020204030204" pitchFamily="34" charset="0"/>
                <a:cs typeface="Calibri" panose="020F0502020204030204" pitchFamily="34" charset="0"/>
              </a:rPr>
              <a:t>Geef de groepen kort de tijd om de casus te bespreken aan de hand van bijgevoegde stuurvragen. Geef ze vervolgens kort de tijd om de gemeente drie adviezen mee te geven. Deze kunnen ze bijvoorbeeld uitwerken op een groot papieren vel (A3-formaat). Vervolgens kiest ieder groepje één woordvoerder die het advies gaat presenteren aan de gemeente (2 minuten per groepje). De klas mag stemmen welk advies zij het beste vindt. </a:t>
            </a:r>
            <a:endParaRPr lang="nl-NL" sz="18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800" dirty="0">
              <a:effectLst/>
              <a:latin typeface="Calibri" panose="020F0502020204030204" pitchFamily="34" charset="0"/>
              <a:ea typeface="Calibri" panose="020F0502020204030204" pitchFamily="34" charset="0"/>
              <a:cs typeface="Arial" panose="020B0604020202020204" pitchFamily="34" charset="0"/>
            </a:endParaRPr>
          </a:p>
          <a:p>
            <a:endParaRPr lang="nl-NL" dirty="0"/>
          </a:p>
        </p:txBody>
      </p:sp>
      <p:sp>
        <p:nvSpPr>
          <p:cNvPr id="4" name="Tijdelijke aanduiding voor dianummer 3"/>
          <p:cNvSpPr>
            <a:spLocks noGrp="1"/>
          </p:cNvSpPr>
          <p:nvPr>
            <p:ph type="sldNum" sz="quarter" idx="5"/>
          </p:nvPr>
        </p:nvSpPr>
        <p:spPr/>
        <p:txBody>
          <a:bodyPr/>
          <a:lstStyle/>
          <a:p>
            <a:fld id="{279BD1BB-AD48-44AB-9039-D7E1BB107170}" type="slidenum">
              <a:rPr lang="nl-NL" smtClean="0"/>
              <a:t>38</a:t>
            </a:fld>
            <a:endParaRPr lang="nl-NL"/>
          </a:p>
        </p:txBody>
      </p:sp>
    </p:spTree>
    <p:extLst>
      <p:ext uri="{BB962C8B-B14F-4D97-AF65-F5344CB8AC3E}">
        <p14:creationId xmlns:p14="http://schemas.microsoft.com/office/powerpoint/2010/main" val="33846017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79BD1BB-AD48-44AB-9039-D7E1BB107170}" type="slidenum">
              <a:rPr lang="nl-NL" smtClean="0"/>
              <a:t>11</a:t>
            </a:fld>
            <a:endParaRPr lang="nl-NL"/>
          </a:p>
        </p:txBody>
      </p:sp>
    </p:spTree>
    <p:extLst>
      <p:ext uri="{BB962C8B-B14F-4D97-AF65-F5344CB8AC3E}">
        <p14:creationId xmlns:p14="http://schemas.microsoft.com/office/powerpoint/2010/main" val="5114439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79BD1BB-AD48-44AB-9039-D7E1BB107170}" type="slidenum">
              <a:rPr lang="nl-NL" smtClean="0"/>
              <a:t>42</a:t>
            </a:fld>
            <a:endParaRPr lang="nl-NL"/>
          </a:p>
        </p:txBody>
      </p:sp>
    </p:spTree>
    <p:extLst>
      <p:ext uri="{BB962C8B-B14F-4D97-AF65-F5344CB8AC3E}">
        <p14:creationId xmlns:p14="http://schemas.microsoft.com/office/powerpoint/2010/main" val="13085518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i="1" dirty="0">
                <a:effectLst/>
                <a:latin typeface="Arial" panose="020B0604020202020204" pitchFamily="34" charset="0"/>
                <a:ea typeface="Calibri" panose="020F0502020204030204" pitchFamily="34" charset="0"/>
                <a:cs typeface="Arial" panose="020B0604020202020204" pitchFamily="34" charset="0"/>
              </a:rPr>
              <a:t>Vraag 1 Toelichting: een </a:t>
            </a:r>
            <a:r>
              <a:rPr lang="nl-NL" sz="1200" i="1" dirty="0" err="1">
                <a:effectLst/>
                <a:latin typeface="Arial" panose="020B0604020202020204" pitchFamily="34" charset="0"/>
                <a:ea typeface="Calibri" panose="020F0502020204030204" pitchFamily="34" charset="0"/>
                <a:cs typeface="Arial" panose="020B0604020202020204" pitchFamily="34" charset="0"/>
              </a:rPr>
              <a:t>fatbike</a:t>
            </a:r>
            <a:r>
              <a:rPr lang="nl-NL" sz="1200" i="1" dirty="0">
                <a:effectLst/>
                <a:latin typeface="Arial" panose="020B0604020202020204" pitchFamily="34" charset="0"/>
                <a:ea typeface="Calibri" panose="020F0502020204030204" pitchFamily="34" charset="0"/>
                <a:cs typeface="Arial" panose="020B0604020202020204" pitchFamily="34" charset="0"/>
              </a:rPr>
              <a:t> is officieel een elektrische fiets met dikke banden. Er gelden geen andere regels voor.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1"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i="1" dirty="0">
                <a:effectLst/>
                <a:latin typeface="Arial" panose="020B0604020202020204" pitchFamily="34" charset="0"/>
                <a:ea typeface="Calibri" panose="020F0502020204030204" pitchFamily="34" charset="0"/>
                <a:cs typeface="Arial" panose="020B0604020202020204" pitchFamily="34" charset="0"/>
              </a:rPr>
              <a:t>Vraag 2 </a:t>
            </a:r>
            <a:r>
              <a:rPr lang="nl-NL" sz="1200" i="1" dirty="0">
                <a:effectLst/>
                <a:latin typeface="Calibri" panose="020F0502020204030204" pitchFamily="34" charset="0"/>
                <a:ea typeface="Calibri" panose="020F0502020204030204" pitchFamily="34" charset="0"/>
                <a:cs typeface="Calibri" panose="020F0502020204030204" pitchFamily="34" charset="0"/>
              </a:rPr>
              <a:t>Toelichting: een </a:t>
            </a:r>
            <a:r>
              <a:rPr lang="nl-NL" sz="1200" i="1" dirty="0" err="1">
                <a:effectLst/>
                <a:latin typeface="Calibri" panose="020F0502020204030204" pitchFamily="34" charset="0"/>
                <a:ea typeface="Calibri" panose="020F0502020204030204" pitchFamily="34" charset="0"/>
                <a:cs typeface="Calibri" panose="020F0502020204030204" pitchFamily="34" charset="0"/>
              </a:rPr>
              <a:t>fatbike</a:t>
            </a:r>
            <a:r>
              <a:rPr lang="nl-NL" sz="1200" i="1" dirty="0">
                <a:effectLst/>
                <a:latin typeface="Calibri" panose="020F0502020204030204" pitchFamily="34" charset="0"/>
                <a:ea typeface="Calibri" panose="020F0502020204030204" pitchFamily="34" charset="0"/>
                <a:cs typeface="Calibri" panose="020F0502020204030204" pitchFamily="34" charset="0"/>
              </a:rPr>
              <a:t> is opgevoerd als de snelheidsbegrenzer van je </a:t>
            </a:r>
            <a:r>
              <a:rPr lang="nl-NL" sz="1200" i="1" dirty="0" err="1">
                <a:effectLst/>
                <a:latin typeface="Calibri" panose="020F0502020204030204" pitchFamily="34" charset="0"/>
                <a:ea typeface="Calibri" panose="020F0502020204030204" pitchFamily="34" charset="0"/>
                <a:cs typeface="Calibri" panose="020F0502020204030204" pitchFamily="34" charset="0"/>
              </a:rPr>
              <a:t>fatbike</a:t>
            </a:r>
            <a:r>
              <a:rPr lang="nl-NL" sz="1200" i="1" dirty="0">
                <a:effectLst/>
                <a:latin typeface="Calibri" panose="020F0502020204030204" pitchFamily="34" charset="0"/>
                <a:ea typeface="Calibri" panose="020F0502020204030204" pitchFamily="34" charset="0"/>
                <a:cs typeface="Calibri" panose="020F0502020204030204" pitchFamily="34" charset="0"/>
              </a:rPr>
              <a:t> is aangepast of verwijderd. Een </a:t>
            </a:r>
            <a:r>
              <a:rPr lang="nl-NL" sz="1200" i="1" dirty="0" err="1">
                <a:effectLst/>
                <a:latin typeface="Calibri" panose="020F0502020204030204" pitchFamily="34" charset="0"/>
                <a:ea typeface="Calibri" panose="020F0502020204030204" pitchFamily="34" charset="0"/>
                <a:cs typeface="Calibri" panose="020F0502020204030204" pitchFamily="34" charset="0"/>
              </a:rPr>
              <a:t>fatbike</a:t>
            </a:r>
            <a:r>
              <a:rPr lang="nl-NL" sz="1200" i="1" dirty="0">
                <a:effectLst/>
                <a:latin typeface="Calibri" panose="020F0502020204030204" pitchFamily="34" charset="0"/>
                <a:ea typeface="Calibri" panose="020F0502020204030204" pitchFamily="34" charset="0"/>
                <a:cs typeface="Calibri" panose="020F0502020204030204" pitchFamily="34" charset="0"/>
              </a:rPr>
              <a:t> mag niet harder kan 25 km/u gaan. Met een opgevoerde </a:t>
            </a:r>
            <a:r>
              <a:rPr lang="nl-NL" sz="1200" i="1" dirty="0" err="1">
                <a:effectLst/>
                <a:latin typeface="Calibri" panose="020F0502020204030204" pitchFamily="34" charset="0"/>
                <a:ea typeface="Calibri" panose="020F0502020204030204" pitchFamily="34" charset="0"/>
                <a:cs typeface="Calibri" panose="020F0502020204030204" pitchFamily="34" charset="0"/>
              </a:rPr>
              <a:t>fatbike</a:t>
            </a:r>
            <a:r>
              <a:rPr lang="nl-NL" sz="1200" i="1" dirty="0">
                <a:effectLst/>
                <a:latin typeface="Calibri" panose="020F0502020204030204" pitchFamily="34" charset="0"/>
                <a:ea typeface="Calibri" panose="020F0502020204030204" pitchFamily="34" charset="0"/>
                <a:cs typeface="Calibri" panose="020F0502020204030204" pitchFamily="34" charset="0"/>
              </a:rPr>
              <a:t> mag je niet zomaar de weg op. Gaat de fiets harder dan de toegestane maximale snelheid? Of zit er een gashendel op die ervoor zorgt dat je zonder te trappen harder gaat dan 6 kilometer per uur? Dan is de fiets wettelijk een </a:t>
            </a:r>
            <a:r>
              <a:rPr lang="nl-NL" sz="1200" i="1" dirty="0" err="1">
                <a:effectLst/>
                <a:latin typeface="Calibri" panose="020F0502020204030204" pitchFamily="34" charset="0"/>
                <a:ea typeface="Calibri" panose="020F0502020204030204" pitchFamily="34" charset="0"/>
                <a:cs typeface="Calibri" panose="020F0502020204030204" pitchFamily="34" charset="0"/>
              </a:rPr>
              <a:t>speedpedelec</a:t>
            </a:r>
            <a:r>
              <a:rPr lang="nl-NL" sz="1200" i="1" dirty="0">
                <a:effectLst/>
                <a:latin typeface="Calibri" panose="020F0502020204030204" pitchFamily="34" charset="0"/>
                <a:ea typeface="Calibri" panose="020F0502020204030204" pitchFamily="34" charset="0"/>
                <a:cs typeface="Calibri" panose="020F0502020204030204" pitchFamily="34" charset="0"/>
              </a:rPr>
              <a:t>, brom- of snorfiets. De </a:t>
            </a:r>
            <a:r>
              <a:rPr lang="nl-NL" sz="1200" i="1" dirty="0" err="1">
                <a:effectLst/>
                <a:latin typeface="Calibri" panose="020F0502020204030204" pitchFamily="34" charset="0"/>
                <a:ea typeface="Calibri" panose="020F0502020204030204" pitchFamily="34" charset="0"/>
                <a:cs typeface="Calibri" panose="020F0502020204030204" pitchFamily="34" charset="0"/>
              </a:rPr>
              <a:t>fatbike</a:t>
            </a:r>
            <a:r>
              <a:rPr lang="nl-NL" sz="1200" i="1" dirty="0">
                <a:effectLst/>
                <a:latin typeface="Calibri" panose="020F0502020204030204" pitchFamily="34" charset="0"/>
                <a:ea typeface="Calibri" panose="020F0502020204030204" pitchFamily="34" charset="0"/>
                <a:cs typeface="Calibri" panose="020F0502020204030204" pitchFamily="34" charset="0"/>
              </a:rPr>
              <a:t> moet dan ook als zodanig gekeurd zijn en er gelden dan andere regels voor de gebruiker. </a:t>
            </a:r>
            <a:endParaRPr lang="nl-NL" sz="12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effectLst/>
                <a:latin typeface="Arial" panose="020B0604020202020204" pitchFamily="34" charset="0"/>
                <a:ea typeface="Calibri" panose="020F0502020204030204" pitchFamily="34" charset="0"/>
                <a:cs typeface="Arial" panose="020B0604020202020204" pitchFamily="34" charset="0"/>
              </a:rPr>
              <a:t>Vraag 3 </a:t>
            </a:r>
            <a:r>
              <a:rPr lang="nl-NL" sz="1800" i="1" dirty="0">
                <a:effectLst/>
                <a:latin typeface="Calibri" panose="020F0502020204030204" pitchFamily="34" charset="0"/>
                <a:ea typeface="Calibri" panose="020F0502020204030204" pitchFamily="34" charset="0"/>
                <a:cs typeface="Calibri" panose="020F0502020204030204" pitchFamily="34" charset="0"/>
              </a:rPr>
              <a:t>Toelichting: je hoeft een </a:t>
            </a:r>
            <a:r>
              <a:rPr lang="nl-NL" sz="1800" i="1" dirty="0" err="1">
                <a:effectLst/>
                <a:latin typeface="Calibri" panose="020F0502020204030204" pitchFamily="34" charset="0"/>
                <a:ea typeface="Calibri" panose="020F0502020204030204" pitchFamily="34" charset="0"/>
                <a:cs typeface="Calibri" panose="020F0502020204030204" pitchFamily="34" charset="0"/>
              </a:rPr>
              <a:t>fatbike</a:t>
            </a:r>
            <a:r>
              <a:rPr lang="nl-NL" sz="1800" i="1" dirty="0">
                <a:effectLst/>
                <a:latin typeface="Calibri" panose="020F0502020204030204" pitchFamily="34" charset="0"/>
                <a:ea typeface="Calibri" panose="020F0502020204030204" pitchFamily="34" charset="0"/>
                <a:cs typeface="Calibri" panose="020F0502020204030204" pitchFamily="34" charset="0"/>
              </a:rPr>
              <a:t> niet te verzekeren maar als je op een </a:t>
            </a:r>
            <a:r>
              <a:rPr lang="nl-NL" sz="1800" i="1" dirty="0" err="1">
                <a:effectLst/>
                <a:latin typeface="Calibri" panose="020F0502020204030204" pitchFamily="34" charset="0"/>
                <a:ea typeface="Calibri" panose="020F0502020204030204" pitchFamily="34" charset="0"/>
                <a:cs typeface="Calibri" panose="020F0502020204030204" pitchFamily="34" charset="0"/>
              </a:rPr>
              <a:t>fatbike</a:t>
            </a:r>
            <a:r>
              <a:rPr lang="nl-NL" sz="1800" i="1" dirty="0">
                <a:effectLst/>
                <a:latin typeface="Calibri" panose="020F0502020204030204" pitchFamily="34" charset="0"/>
                <a:ea typeface="Calibri" panose="020F0502020204030204" pitchFamily="34" charset="0"/>
                <a:cs typeface="Calibri" panose="020F0502020204030204" pitchFamily="34" charset="0"/>
              </a:rPr>
              <a:t> rijdt die niet aan de regels voldoet, ben je niet verzekerd. Alle schade die je met jouw voertuig hebt veroorzaakt, dien je dan zelf te betalen.</a:t>
            </a:r>
            <a:endParaRPr lang="nl-NL" sz="18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dirty="0">
              <a:effectLst/>
              <a:latin typeface="Arial" panose="020B0604020202020204" pitchFamily="34" charset="0"/>
              <a:ea typeface="Calibri" panose="020F0502020204030204" pitchFamily="34" charset="0"/>
              <a:cs typeface="Arial" panose="020B0604020202020204" pitchFamily="34" charset="0"/>
            </a:endParaRPr>
          </a:p>
          <a:p>
            <a:endParaRPr lang="nl-NL" dirty="0"/>
          </a:p>
        </p:txBody>
      </p:sp>
      <p:sp>
        <p:nvSpPr>
          <p:cNvPr id="4" name="Tijdelijke aanduiding voor dianummer 3"/>
          <p:cNvSpPr>
            <a:spLocks noGrp="1"/>
          </p:cNvSpPr>
          <p:nvPr>
            <p:ph type="sldNum" sz="quarter" idx="5"/>
          </p:nvPr>
        </p:nvSpPr>
        <p:spPr/>
        <p:txBody>
          <a:bodyPr/>
          <a:lstStyle/>
          <a:p>
            <a:fld id="{279BD1BB-AD48-44AB-9039-D7E1BB107170}" type="slidenum">
              <a:rPr lang="nl-NL" smtClean="0"/>
              <a:t>13</a:t>
            </a:fld>
            <a:endParaRPr lang="nl-NL"/>
          </a:p>
        </p:txBody>
      </p:sp>
    </p:spTree>
    <p:extLst>
      <p:ext uri="{BB962C8B-B14F-4D97-AF65-F5344CB8AC3E}">
        <p14:creationId xmlns:p14="http://schemas.microsoft.com/office/powerpoint/2010/main" val="15643181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07000"/>
              </a:lnSpc>
              <a:spcAft>
                <a:spcPts val="800"/>
              </a:spcAft>
            </a:pPr>
            <a:r>
              <a:rPr lang="nl-NL" dirty="0"/>
              <a:t>Vraag 4 Toelichting: </a:t>
            </a:r>
            <a:r>
              <a:rPr lang="nl-NL" sz="1800" i="1" dirty="0">
                <a:effectLst/>
                <a:latin typeface="Calibri" panose="020F0502020204030204" pitchFamily="34" charset="0"/>
                <a:cs typeface="Arial" panose="020B0604020202020204" pitchFamily="34" charset="0"/>
              </a:rPr>
              <a:t>E</a:t>
            </a:r>
            <a:r>
              <a:rPr lang="nl-NL" sz="1800" i="1" dirty="0">
                <a:effectLst/>
                <a:latin typeface="Calibri" panose="020F0502020204030204" pitchFamily="34" charset="0"/>
                <a:ea typeface="Calibri" panose="020F0502020204030204" pitchFamily="34" charset="0"/>
                <a:cs typeface="Arial" panose="020B0604020202020204" pitchFamily="34" charset="0"/>
              </a:rPr>
              <a:t>ind oktober 2024 werd duidelijk dat 22% van de mensen die verongelukten met een </a:t>
            </a:r>
            <a:r>
              <a:rPr lang="nl-NL" sz="1800" i="1" dirty="0" err="1">
                <a:effectLst/>
                <a:latin typeface="Calibri" panose="020F0502020204030204" pitchFamily="34" charset="0"/>
                <a:ea typeface="Calibri" panose="020F0502020204030204" pitchFamily="34" charset="0"/>
                <a:cs typeface="Arial" panose="020B0604020202020204" pitchFamily="34" charset="0"/>
              </a:rPr>
              <a:t>fatbike</a:t>
            </a:r>
            <a:r>
              <a:rPr lang="nl-NL" sz="1800" i="1" dirty="0">
                <a:effectLst/>
                <a:latin typeface="Calibri" panose="020F0502020204030204" pitchFamily="34" charset="0"/>
                <a:ea typeface="Calibri" panose="020F0502020204030204" pitchFamily="34" charset="0"/>
                <a:cs typeface="Arial" panose="020B0604020202020204" pitchFamily="34" charset="0"/>
              </a:rPr>
              <a:t>, en op de spoedeisende hulp terecht zijn gekomen, ook moest worden opgenomen in het ziekenhuis. Dit staat tegenover 16% van de verongelukten met andere e-bikes. De helft van die 22% is jonger dan 16 jaar.</a:t>
            </a: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Vraag 5 </a:t>
            </a:r>
            <a:r>
              <a:rPr lang="nl-NL" sz="1800" i="1" dirty="0">
                <a:effectLst/>
                <a:latin typeface="Calibri" panose="020F0502020204030204" pitchFamily="34" charset="0"/>
                <a:ea typeface="Calibri" panose="020F0502020204030204" pitchFamily="34" charset="0"/>
                <a:cs typeface="Calibri" panose="020F0502020204030204" pitchFamily="34" charset="0"/>
              </a:rPr>
              <a:t>Toelichting: het moeten dragen van een helm wordt door de meeste mensen gekozen als belangrijkste reden om van snorfiets/scooter naar </a:t>
            </a:r>
            <a:r>
              <a:rPr lang="nl-NL" sz="1800" i="1" dirty="0" err="1">
                <a:effectLst/>
                <a:latin typeface="Calibri" panose="020F0502020204030204" pitchFamily="34" charset="0"/>
                <a:ea typeface="Calibri" panose="020F0502020204030204" pitchFamily="34" charset="0"/>
                <a:cs typeface="Calibri" panose="020F0502020204030204" pitchFamily="34" charset="0"/>
              </a:rPr>
              <a:t>fatbike</a:t>
            </a:r>
            <a:r>
              <a:rPr lang="nl-NL" sz="1800" i="1" dirty="0">
                <a:effectLst/>
                <a:latin typeface="Calibri" panose="020F0502020204030204" pitchFamily="34" charset="0"/>
                <a:ea typeface="Calibri" panose="020F0502020204030204" pitchFamily="34" charset="0"/>
                <a:cs typeface="Calibri" panose="020F0502020204030204" pitchFamily="34" charset="0"/>
              </a:rPr>
              <a:t> te wisselen. </a:t>
            </a:r>
            <a:endParaRPr lang="nl-NL" sz="1800" dirty="0">
              <a:effectLst/>
              <a:latin typeface="Calibri" panose="020F0502020204030204" pitchFamily="34" charset="0"/>
              <a:ea typeface="Calibri" panose="020F0502020204030204" pitchFamily="34" charset="0"/>
              <a:cs typeface="Arial" panose="020B0604020202020204" pitchFamily="34" charset="0"/>
            </a:endParaRPr>
          </a:p>
          <a:p>
            <a:endParaRPr lang="nl-NL" dirty="0"/>
          </a:p>
          <a:p>
            <a:endParaRPr lang="nl-NL" dirty="0"/>
          </a:p>
        </p:txBody>
      </p:sp>
      <p:sp>
        <p:nvSpPr>
          <p:cNvPr id="4" name="Tijdelijke aanduiding voor dianummer 3"/>
          <p:cNvSpPr>
            <a:spLocks noGrp="1"/>
          </p:cNvSpPr>
          <p:nvPr>
            <p:ph type="sldNum" sz="quarter" idx="5"/>
          </p:nvPr>
        </p:nvSpPr>
        <p:spPr/>
        <p:txBody>
          <a:bodyPr/>
          <a:lstStyle/>
          <a:p>
            <a:fld id="{279BD1BB-AD48-44AB-9039-D7E1BB107170}" type="slidenum">
              <a:rPr lang="nl-NL" smtClean="0"/>
              <a:t>14</a:t>
            </a:fld>
            <a:endParaRPr lang="nl-NL"/>
          </a:p>
        </p:txBody>
      </p:sp>
    </p:spTree>
    <p:extLst>
      <p:ext uri="{BB962C8B-B14F-4D97-AF65-F5344CB8AC3E}">
        <p14:creationId xmlns:p14="http://schemas.microsoft.com/office/powerpoint/2010/main" val="39382383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Vraag 6 </a:t>
            </a:r>
            <a:r>
              <a:rPr lang="nl-NL" sz="1200" i="1" dirty="0">
                <a:effectLst/>
                <a:latin typeface="Calibri" panose="020F0502020204030204" pitchFamily="34" charset="0"/>
                <a:ea typeface="Calibri" panose="020F0502020204030204" pitchFamily="34" charset="0"/>
                <a:cs typeface="Arial" panose="020B0604020202020204" pitchFamily="34" charset="0"/>
              </a:rPr>
              <a:t>Toelichting: Een beginnend bestuurder mag 0,2 promille hebben. Dat staat ongeveer gelijk aan één biertje, maar dat geldt niet voor iedereen. In sommige gevallen mag je niet eens één drankje, bijvoorbeeld als je weinig weegt. Voor meisjes geldt vaak ook dat je minder dan één glas mag drinken.</a:t>
            </a: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Vraag 7 </a:t>
            </a:r>
            <a:r>
              <a:rPr lang="nl-NL" sz="1800" i="1" dirty="0">
                <a:effectLst/>
                <a:latin typeface="Calibri" panose="020F0502020204030204" pitchFamily="34" charset="0"/>
                <a:ea typeface="Calibri" panose="020F0502020204030204" pitchFamily="34" charset="0"/>
                <a:cs typeface="Arial" panose="020B0604020202020204" pitchFamily="34" charset="0"/>
              </a:rPr>
              <a:t>Toelichting: Voor fietsers is dat € 160,- exclusief administratiekosten. Voor bromfietsers of snorfietsers is dat bedrag hoger, namelijk € 290,- exclusief administratiekosten</a:t>
            </a:r>
            <a:endParaRPr lang="nl-NL" dirty="0"/>
          </a:p>
          <a:p>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Vraag 8 </a:t>
            </a:r>
            <a:r>
              <a:rPr lang="nl-NL" sz="1800" i="1" dirty="0">
                <a:effectLst/>
                <a:latin typeface="Calibri" panose="020F0502020204030204" pitchFamily="34" charset="0"/>
                <a:ea typeface="Calibri" panose="020F0502020204030204" pitchFamily="34" charset="0"/>
                <a:cs typeface="Arial" panose="020B0604020202020204" pitchFamily="34" charset="0"/>
              </a:rPr>
              <a:t>Toelichting: er zijn verschillende scenario’s denkbaar waarbij je rijbewijs (tijdelijk) afgepakt mag worden. Zeker bij recidive (meermaals het overtreden van de wet) kan worden gekozen voor ontzegging van de rijbevoegdheid.</a:t>
            </a:r>
            <a:endParaRPr lang="nl-NL" sz="1800" dirty="0">
              <a:effectLst/>
              <a:latin typeface="Calibri" panose="020F0502020204030204" pitchFamily="34" charset="0"/>
              <a:ea typeface="Calibri" panose="020F0502020204030204" pitchFamily="34" charset="0"/>
              <a:cs typeface="Arial" panose="020B0604020202020204" pitchFamily="34" charset="0"/>
            </a:endParaRPr>
          </a:p>
          <a:p>
            <a:endParaRPr lang="nl-NL" dirty="0"/>
          </a:p>
        </p:txBody>
      </p:sp>
      <p:sp>
        <p:nvSpPr>
          <p:cNvPr id="4" name="Tijdelijke aanduiding voor dianummer 3"/>
          <p:cNvSpPr>
            <a:spLocks noGrp="1"/>
          </p:cNvSpPr>
          <p:nvPr>
            <p:ph type="sldNum" sz="quarter" idx="5"/>
          </p:nvPr>
        </p:nvSpPr>
        <p:spPr/>
        <p:txBody>
          <a:bodyPr/>
          <a:lstStyle/>
          <a:p>
            <a:fld id="{279BD1BB-AD48-44AB-9039-D7E1BB107170}" type="slidenum">
              <a:rPr lang="nl-NL" smtClean="0"/>
              <a:t>15</a:t>
            </a:fld>
            <a:endParaRPr lang="nl-NL"/>
          </a:p>
        </p:txBody>
      </p:sp>
    </p:spTree>
    <p:extLst>
      <p:ext uri="{BB962C8B-B14F-4D97-AF65-F5344CB8AC3E}">
        <p14:creationId xmlns:p14="http://schemas.microsoft.com/office/powerpoint/2010/main" val="8076741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26850E-AFFC-1EFA-ED56-AA1FD0C135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D57DCB-31D1-783D-F348-B41E3EE971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8A6C64-ADA7-9BA3-1044-363D3EDE3E71}"/>
              </a:ext>
            </a:extLst>
          </p:cNvPr>
          <p:cNvSpPr>
            <a:spLocks noGrp="1"/>
          </p:cNvSpPr>
          <p:nvPr>
            <p:ph type="body" idx="1"/>
          </p:nvPr>
        </p:nvSpPr>
        <p:spPr/>
        <p:txBody>
          <a:bodyPr/>
          <a:lstStyle/>
          <a:p>
            <a:pPr>
              <a:lnSpc>
                <a:spcPct val="107000"/>
              </a:lnSpc>
              <a:spcAft>
                <a:spcPts val="800"/>
              </a:spcAft>
            </a:pPr>
            <a:r>
              <a:rPr lang="nl-NL" sz="1800" dirty="0">
                <a:effectLst/>
                <a:latin typeface="Calibri" panose="020F0502020204030204" pitchFamily="34" charset="0"/>
                <a:ea typeface="Calibri" panose="020F0502020204030204" pitchFamily="34" charset="0"/>
                <a:cs typeface="Calibri" panose="020F0502020204030204" pitchFamily="34" charset="0"/>
              </a:rPr>
              <a:t>Kies een casus die goed aansluit bij de klas. Geef aan dat je zo meteen een voorbeeldverhaal gaat voorlezen. Daarna volgen een aantal stellingen waarbij iedereen mag aangeven in hoeverre ze het ermee eens of oneens zijn door aan de ene kant of de andere kant van het lokaal te gaan staan. Ze mogen natuurlijk ook ergens in het midden gaan staan. De jongeren bewegen zich als het ware over een schaal van helemaal eens (100%) tot helemaal oneens (0%).</a:t>
            </a:r>
            <a:endParaRPr lang="nl-NL"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nl-NL" sz="1800" dirty="0">
                <a:effectLst/>
                <a:latin typeface="Calibri" panose="020F0502020204030204" pitchFamily="34" charset="0"/>
                <a:ea typeface="Calibri" panose="020F0502020204030204" pitchFamily="34" charset="0"/>
                <a:cs typeface="Calibri" panose="020F0502020204030204" pitchFamily="34" charset="0"/>
              </a:rPr>
              <a:t>Leg uit dat persoonlijke ervaringen zullen verschillen en toon er begrip voor dat sommigen het spannend zullen vinden om over hun ervaringen te bespreken. Benoem daarnaast dat er geen goede of foute antwoorden zijn. Iedereen mag diens mening geven, maar het is ook vooral belangrijk om goed naar elkaar te luisteren. Laat weten dat het oké is als ze zich bedenken en op een andere plek willen gaan staan. </a:t>
            </a:r>
            <a:endParaRPr lang="nl-NL" sz="18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87E32BEA-59A6-6AFC-1BB9-F40DDC9332B1}"/>
              </a:ext>
            </a:extLst>
          </p:cNvPr>
          <p:cNvSpPr>
            <a:spLocks noGrp="1"/>
          </p:cNvSpPr>
          <p:nvPr>
            <p:ph type="sldNum" sz="quarter" idx="5"/>
          </p:nvPr>
        </p:nvSpPr>
        <p:spPr/>
        <p:txBody>
          <a:bodyPr/>
          <a:lstStyle/>
          <a:p>
            <a:fld id="{279BD1BB-AD48-44AB-9039-D7E1BB107170}" type="slidenum">
              <a:t>16</a:t>
            </a:fld>
            <a:endParaRPr lang="en-US"/>
          </a:p>
        </p:txBody>
      </p:sp>
    </p:spTree>
    <p:extLst>
      <p:ext uri="{BB962C8B-B14F-4D97-AF65-F5344CB8AC3E}">
        <p14:creationId xmlns:p14="http://schemas.microsoft.com/office/powerpoint/2010/main" val="35691568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nl-NL" sz="1100" u="sng" dirty="0">
                <a:effectLst/>
                <a:latin typeface="Calibri" panose="020F0502020204030204" pitchFamily="34" charset="0"/>
                <a:ea typeface="Times New Roman" panose="02020603050405020304" pitchFamily="18" charset="0"/>
              </a:rPr>
              <a:t>Stellingen</a:t>
            </a:r>
            <a:endParaRPr lang="nl-NL" sz="1200" dirty="0">
              <a:effectLst/>
              <a:latin typeface="Times New Roman" panose="02020603050405020304" pitchFamily="18" charset="0"/>
              <a:ea typeface="Times New Roman" panose="02020603050405020304" pitchFamily="18" charset="0"/>
            </a:endParaRPr>
          </a:p>
          <a:p>
            <a:r>
              <a:rPr lang="nl-NL" sz="1100" dirty="0">
                <a:effectLst/>
                <a:latin typeface="Calibri" panose="020F0502020204030204" pitchFamily="34" charset="0"/>
                <a:ea typeface="Times New Roman" panose="02020603050405020304" pitchFamily="18" charset="0"/>
              </a:rPr>
              <a:t> </a:t>
            </a:r>
            <a:endParaRPr lang="nl-NL" sz="1200" dirty="0">
              <a:effectLst/>
              <a:latin typeface="Times New Roman" panose="02020603050405020304" pitchFamily="18" charset="0"/>
              <a:ea typeface="Times New Roman" panose="02020603050405020304" pitchFamily="18" charset="0"/>
            </a:endParaRPr>
          </a:p>
          <a:p>
            <a:pPr marL="0" lvl="0" indent="0">
              <a:lnSpc>
                <a:spcPct val="107000"/>
              </a:lnSpc>
              <a:buFont typeface="+mj-lt"/>
              <a:buNone/>
            </a:pPr>
            <a:r>
              <a:rPr lang="nl-NL" sz="1100" dirty="0">
                <a:effectLst/>
                <a:latin typeface="Calibri" panose="020F0502020204030204" pitchFamily="34" charset="0"/>
                <a:ea typeface="Calibri" panose="020F0502020204030204" pitchFamily="34" charset="0"/>
                <a:cs typeface="Calibri" panose="020F0502020204030204" pitchFamily="34" charset="0"/>
              </a:rPr>
              <a:t>Yousra is een goede vriendin voor Noa.</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07000"/>
              </a:lnSpc>
              <a:spcAft>
                <a:spcPts val="800"/>
              </a:spcAft>
              <a:buFont typeface="+mj-lt"/>
              <a:buAutoNum type="alphaLcPeriod"/>
            </a:pPr>
            <a:r>
              <a:rPr lang="nl-NL" sz="1100" dirty="0">
                <a:effectLst/>
                <a:latin typeface="Calibri" panose="020F0502020204030204" pitchFamily="34" charset="0"/>
                <a:ea typeface="Calibri" panose="020F0502020204030204" pitchFamily="34" charset="0"/>
                <a:cs typeface="Calibri" panose="020F0502020204030204" pitchFamily="34" charset="0"/>
              </a:rPr>
              <a:t>Waarom vind je dat (niet)?</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07000"/>
              </a:lnSpc>
              <a:spcAft>
                <a:spcPts val="800"/>
              </a:spcAft>
              <a:buFont typeface="+mj-lt"/>
              <a:buAutoNum type="alphaLcPeriod"/>
            </a:pPr>
            <a:r>
              <a:rPr lang="nl-NL" sz="1100" dirty="0">
                <a:effectLst/>
                <a:latin typeface="Calibri" panose="020F0502020204030204" pitchFamily="34" charset="0"/>
                <a:ea typeface="Calibri" panose="020F0502020204030204" pitchFamily="34" charset="0"/>
                <a:cs typeface="Calibri" panose="020F0502020204030204" pitchFamily="34" charset="0"/>
              </a:rPr>
              <a:t>Snap je dat Noa twijfelde om in te gaan op het aanbod van Yousra?</a:t>
            </a:r>
            <a:r>
              <a:rPr lang="nl-NL" sz="800" dirty="0">
                <a:effectLst/>
                <a:latin typeface="Calibri" panose="020F0502020204030204" pitchFamily="34" charset="0"/>
                <a:ea typeface="Calibri" panose="020F0502020204030204" pitchFamily="34" charset="0"/>
                <a:cs typeface="Arial" panose="020B0604020202020204" pitchFamily="34" charset="0"/>
              </a:rPr>
              <a:t> </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07000"/>
              </a:lnSpc>
              <a:spcAft>
                <a:spcPts val="800"/>
              </a:spcAft>
              <a:buFont typeface="+mj-lt"/>
              <a:buAutoNum type="alphaLcPeriod"/>
            </a:pPr>
            <a:r>
              <a:rPr lang="nl-NL" sz="1100" dirty="0">
                <a:effectLst/>
                <a:latin typeface="Calibri" panose="020F0502020204030204" pitchFamily="34" charset="0"/>
                <a:ea typeface="Calibri" panose="020F0502020204030204" pitchFamily="34" charset="0"/>
                <a:cs typeface="Calibri" panose="020F0502020204030204" pitchFamily="34" charset="0"/>
              </a:rPr>
              <a:t>Wat zou jij doen in Noa’s situatie?</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914400">
              <a:lnSpc>
                <a:spcPct val="107000"/>
              </a:lnSpc>
            </a:pPr>
            <a:r>
              <a:rPr lang="nl-NL" sz="1100" dirty="0">
                <a:effectLst/>
                <a:latin typeface="Calibri" panose="020F0502020204030204" pitchFamily="34" charset="0"/>
                <a:ea typeface="Calibri" panose="020F0502020204030204" pitchFamily="34" charset="0"/>
                <a:cs typeface="Calibri" panose="020F0502020204030204" pitchFamily="34" charset="0"/>
              </a:rPr>
              <a:t> </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0" lvl="0" indent="0">
              <a:lnSpc>
                <a:spcPct val="107000"/>
              </a:lnSpc>
              <a:spcAft>
                <a:spcPts val="800"/>
              </a:spcAft>
              <a:buFont typeface="+mj-lt"/>
              <a:buNone/>
            </a:pPr>
            <a:r>
              <a:rPr lang="nl-NL" sz="1100" dirty="0">
                <a:effectLst/>
                <a:latin typeface="Calibri" panose="020F0502020204030204" pitchFamily="34" charset="0"/>
                <a:ea typeface="Calibri" panose="020F0502020204030204" pitchFamily="34" charset="0"/>
                <a:cs typeface="Calibri" panose="020F0502020204030204" pitchFamily="34" charset="0"/>
              </a:rPr>
              <a:t>Ik vind het normaal wanneer jongeren rijden zonder rijbewijs.</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07000"/>
              </a:lnSpc>
              <a:spcAft>
                <a:spcPts val="800"/>
              </a:spcAft>
              <a:buFont typeface="+mj-lt"/>
              <a:buAutoNum type="alphaLcPeriod"/>
            </a:pPr>
            <a:r>
              <a:rPr lang="nl-NL" sz="1100" dirty="0">
                <a:effectLst/>
                <a:latin typeface="Calibri" panose="020F0502020204030204" pitchFamily="34" charset="0"/>
                <a:ea typeface="Calibri" panose="020F0502020204030204" pitchFamily="34" charset="0"/>
                <a:cs typeface="Calibri" panose="020F0502020204030204" pitchFamily="34" charset="0"/>
              </a:rPr>
              <a:t>Waarom vind je dat (niet) normaal?</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07000"/>
              </a:lnSpc>
              <a:spcAft>
                <a:spcPts val="800"/>
              </a:spcAft>
              <a:buFont typeface="+mj-lt"/>
              <a:buAutoNum type="alphaLcPeriod"/>
            </a:pPr>
            <a:r>
              <a:rPr lang="nl-NL" sz="1100" dirty="0">
                <a:effectLst/>
                <a:latin typeface="Calibri" panose="020F0502020204030204" pitchFamily="34" charset="0"/>
                <a:ea typeface="Calibri" panose="020F0502020204030204" pitchFamily="34" charset="0"/>
                <a:cs typeface="Calibri" panose="020F0502020204030204" pitchFamily="34" charset="0"/>
              </a:rPr>
              <a:t>Welke risico’s zou het rijden zonder rijbewijs kunnen hebben?</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nl-NL" sz="1100" dirty="0">
                <a:effectLst/>
                <a:latin typeface="Calibri" panose="020F0502020204030204" pitchFamily="34" charset="0"/>
                <a:ea typeface="Calibri" panose="020F0502020204030204" pitchFamily="34" charset="0"/>
                <a:cs typeface="Calibri" panose="020F0502020204030204" pitchFamily="34" charset="0"/>
              </a:rPr>
              <a:t> </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0" lvl="0" indent="0">
              <a:lnSpc>
                <a:spcPct val="107000"/>
              </a:lnSpc>
              <a:spcAft>
                <a:spcPts val="800"/>
              </a:spcAft>
              <a:buFont typeface="+mj-lt"/>
              <a:buNone/>
            </a:pPr>
            <a:r>
              <a:rPr lang="nl-NL" sz="1100" dirty="0">
                <a:effectLst/>
                <a:latin typeface="Calibri" panose="020F0502020204030204" pitchFamily="34" charset="0"/>
                <a:ea typeface="Calibri" panose="020F0502020204030204" pitchFamily="34" charset="0"/>
                <a:cs typeface="Calibri" panose="020F0502020204030204" pitchFamily="34" charset="0"/>
              </a:rPr>
              <a:t>Ik ken veel mensen die rijden zonder rijbewijs.</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07000"/>
              </a:lnSpc>
              <a:spcAft>
                <a:spcPts val="800"/>
              </a:spcAft>
              <a:buFont typeface="+mj-lt"/>
              <a:buAutoNum type="alphaLcPeriod"/>
            </a:pPr>
            <a:r>
              <a:rPr lang="nl-NL" sz="1100" dirty="0">
                <a:effectLst/>
                <a:latin typeface="Calibri" panose="020F0502020204030204" pitchFamily="34" charset="0"/>
                <a:ea typeface="Calibri" panose="020F0502020204030204" pitchFamily="34" charset="0"/>
                <a:cs typeface="Calibri" panose="020F0502020204030204" pitchFamily="34" charset="0"/>
              </a:rPr>
              <a:t>Wil je daar iets over vertellen?</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457200">
              <a:lnSpc>
                <a:spcPct val="107000"/>
              </a:lnSpc>
            </a:pPr>
            <a:r>
              <a:rPr lang="nl-NL" sz="1100" dirty="0">
                <a:effectLst/>
                <a:latin typeface="Calibri" panose="020F0502020204030204" pitchFamily="34" charset="0"/>
                <a:ea typeface="Calibri" panose="020F0502020204030204" pitchFamily="34" charset="0"/>
                <a:cs typeface="Calibri" panose="020F0502020204030204" pitchFamily="34" charset="0"/>
              </a:rPr>
              <a:t> </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0" lvl="0" indent="0">
              <a:lnSpc>
                <a:spcPct val="107000"/>
              </a:lnSpc>
              <a:spcAft>
                <a:spcPts val="800"/>
              </a:spcAft>
              <a:buFont typeface="+mj-lt"/>
              <a:buNone/>
            </a:pPr>
            <a:r>
              <a:rPr lang="nl-NL" sz="1100" dirty="0">
                <a:effectLst/>
                <a:latin typeface="Calibri" panose="020F0502020204030204" pitchFamily="34" charset="0"/>
                <a:ea typeface="Calibri" panose="020F0502020204030204" pitchFamily="34" charset="0"/>
                <a:cs typeface="Calibri" panose="020F0502020204030204" pitchFamily="34" charset="0"/>
              </a:rPr>
              <a:t>Als ik zie dat een klasgenoot rijdt zonder rijbewijs, dan zeg ik daar wat van. </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07000"/>
              </a:lnSpc>
              <a:spcAft>
                <a:spcPts val="800"/>
              </a:spcAft>
              <a:buFont typeface="+mj-lt"/>
              <a:buAutoNum type="alphaLcPeriod"/>
            </a:pPr>
            <a:r>
              <a:rPr lang="nl-NL" sz="1100" dirty="0">
                <a:effectLst/>
                <a:latin typeface="Calibri" panose="020F0502020204030204" pitchFamily="34" charset="0"/>
                <a:ea typeface="Calibri" panose="020F0502020204030204" pitchFamily="34" charset="0"/>
                <a:cs typeface="Calibri" panose="020F0502020204030204" pitchFamily="34" charset="0"/>
              </a:rPr>
              <a:t>Waarom zeg je daar wel/niet iets van?</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07000"/>
              </a:lnSpc>
              <a:spcAft>
                <a:spcPts val="800"/>
              </a:spcAft>
              <a:buFont typeface="+mj-lt"/>
              <a:buAutoNum type="alphaLcPeriod"/>
            </a:pPr>
            <a:r>
              <a:rPr lang="nl-NL" sz="1100" dirty="0">
                <a:effectLst/>
                <a:latin typeface="Calibri" panose="020F0502020204030204" pitchFamily="34" charset="0"/>
                <a:ea typeface="Calibri" panose="020F0502020204030204" pitchFamily="34" charset="0"/>
                <a:cs typeface="Calibri" panose="020F0502020204030204" pitchFamily="34" charset="0"/>
              </a:rPr>
              <a:t>En wat zou je doen als het een vreemde was?</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nl-NL" sz="1100" dirty="0">
                <a:effectLst/>
                <a:latin typeface="Calibri" panose="020F0502020204030204" pitchFamily="34" charset="0"/>
                <a:ea typeface="Calibri" panose="020F0502020204030204" pitchFamily="34" charset="0"/>
                <a:cs typeface="Calibri" panose="020F0502020204030204" pitchFamily="34" charset="0"/>
              </a:rPr>
              <a:t> </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0" lvl="0" indent="0">
              <a:lnSpc>
                <a:spcPct val="107000"/>
              </a:lnSpc>
              <a:spcAft>
                <a:spcPts val="800"/>
              </a:spcAft>
              <a:buFont typeface="+mj-lt"/>
              <a:buNone/>
            </a:pPr>
            <a:r>
              <a:rPr lang="nl-NL" sz="1100" dirty="0">
                <a:effectLst/>
                <a:latin typeface="Calibri" panose="020F0502020204030204" pitchFamily="34" charset="0"/>
                <a:ea typeface="Calibri" panose="020F0502020204030204" pitchFamily="34" charset="0"/>
                <a:cs typeface="Calibri" panose="020F0502020204030204" pitchFamily="34" charset="0"/>
              </a:rPr>
              <a:t>Ik vind een geldboete een passende straf voor rijden zonder rijbewijs.</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07000"/>
              </a:lnSpc>
              <a:spcAft>
                <a:spcPts val="800"/>
              </a:spcAft>
              <a:buFont typeface="+mj-lt"/>
              <a:buAutoNum type="alphaLcPeriod"/>
            </a:pPr>
            <a:r>
              <a:rPr lang="nl-NL" sz="1100" dirty="0">
                <a:effectLst/>
                <a:latin typeface="Calibri" panose="020F0502020204030204" pitchFamily="34" charset="0"/>
                <a:ea typeface="Calibri" panose="020F0502020204030204" pitchFamily="34" charset="0"/>
                <a:cs typeface="Calibri" panose="020F0502020204030204" pitchFamily="34" charset="0"/>
              </a:rPr>
              <a:t>Waarom wel/niet?</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07000"/>
              </a:lnSpc>
              <a:spcAft>
                <a:spcPts val="800"/>
              </a:spcAft>
              <a:buFont typeface="+mj-lt"/>
              <a:buAutoNum type="alphaLcPeriod"/>
            </a:pPr>
            <a:r>
              <a:rPr lang="nl-NL" sz="1100" dirty="0">
                <a:effectLst/>
                <a:latin typeface="Calibri" panose="020F0502020204030204" pitchFamily="34" charset="0"/>
                <a:ea typeface="Calibri" panose="020F0502020204030204" pitchFamily="34" charset="0"/>
                <a:cs typeface="Calibri" panose="020F0502020204030204" pitchFamily="34" charset="0"/>
              </a:rPr>
              <a:t>Zo niet, wat zou dan een passende straf zijn volgens jou?</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07000"/>
              </a:lnSpc>
              <a:spcAft>
                <a:spcPts val="800"/>
              </a:spcAft>
              <a:buFont typeface="+mj-lt"/>
              <a:buAutoNum type="alphaLcPeriod"/>
            </a:pPr>
            <a:r>
              <a:rPr lang="nl-NL" sz="1100" dirty="0">
                <a:effectLst/>
                <a:latin typeface="Calibri" panose="020F0502020204030204" pitchFamily="34" charset="0"/>
                <a:ea typeface="Calibri" panose="020F0502020204030204" pitchFamily="34" charset="0"/>
                <a:cs typeface="Calibri" panose="020F0502020204030204" pitchFamily="34" charset="0"/>
              </a:rPr>
              <a:t>En vind je dat Yousra gestraft moet worden?</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nl-NL" sz="1100" b="1" dirty="0">
                <a:effectLst/>
                <a:latin typeface="Calibri" panose="020F0502020204030204" pitchFamily="34" charset="0"/>
                <a:ea typeface="Calibri" panose="020F0502020204030204" pitchFamily="34" charset="0"/>
                <a:cs typeface="Calibri" panose="020F0502020204030204" pitchFamily="34" charset="0"/>
              </a:rPr>
              <a:t> </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279BD1BB-AD48-44AB-9039-D7E1BB107170}" type="slidenum">
              <a:t>17</a:t>
            </a:fld>
            <a:endParaRPr lang="en-US"/>
          </a:p>
        </p:txBody>
      </p:sp>
    </p:spTree>
    <p:extLst>
      <p:ext uri="{BB962C8B-B14F-4D97-AF65-F5344CB8AC3E}">
        <p14:creationId xmlns:p14="http://schemas.microsoft.com/office/powerpoint/2010/main" val="1541911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9130B9-EEF0-B5E7-9DBD-9B10CE019B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6E42FE-3557-0EEC-8FDF-02AC83E588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58CD01-1F5B-0ED4-278A-D6B6556DCFDC}"/>
              </a:ext>
            </a:extLst>
          </p:cNvPr>
          <p:cNvSpPr>
            <a:spLocks noGrp="1"/>
          </p:cNvSpPr>
          <p:nvPr>
            <p:ph type="body" idx="1"/>
          </p:nvPr>
        </p:nvSpPr>
        <p:spPr/>
        <p:txBody>
          <a:bodyPr/>
          <a:lstStyle/>
          <a:p>
            <a:pPr fontAlgn="base"/>
            <a:r>
              <a:rPr lang="nl-NL" sz="1100" u="sng" dirty="0">
                <a:effectLst/>
                <a:latin typeface="Calibri" panose="020F0502020204030204" pitchFamily="34" charset="0"/>
                <a:ea typeface="Times New Roman" panose="02020603050405020304" pitchFamily="18" charset="0"/>
              </a:rPr>
              <a:t>Stellingen</a:t>
            </a:r>
            <a:endParaRPr lang="nl-NL" sz="1200" dirty="0">
              <a:effectLst/>
              <a:latin typeface="Times New Roman" panose="02020603050405020304" pitchFamily="18" charset="0"/>
              <a:ea typeface="Times New Roman" panose="02020603050405020304" pitchFamily="18" charset="0"/>
            </a:endParaRPr>
          </a:p>
          <a:p>
            <a:r>
              <a:rPr lang="nl-NL" sz="1100" dirty="0">
                <a:effectLst/>
                <a:latin typeface="Calibri" panose="020F0502020204030204" pitchFamily="34" charset="0"/>
                <a:ea typeface="Times New Roman" panose="02020603050405020304" pitchFamily="18" charset="0"/>
              </a:rPr>
              <a:t> </a:t>
            </a:r>
            <a:endParaRPr lang="nl-NL" sz="1200" dirty="0">
              <a:effectLst/>
              <a:latin typeface="Times New Roman" panose="02020603050405020304" pitchFamily="18" charset="0"/>
              <a:ea typeface="Times New Roman" panose="02020603050405020304" pitchFamily="18" charset="0"/>
            </a:endParaRPr>
          </a:p>
          <a:p>
            <a:pPr marL="0" lvl="0" indent="0">
              <a:lnSpc>
                <a:spcPct val="107000"/>
              </a:lnSpc>
              <a:buFont typeface="+mj-lt"/>
              <a:buNone/>
            </a:pPr>
            <a:r>
              <a:rPr lang="nl-NL" sz="1100" dirty="0">
                <a:effectLst/>
                <a:latin typeface="Calibri" panose="020F0502020204030204" pitchFamily="34" charset="0"/>
                <a:ea typeface="Calibri" panose="020F0502020204030204" pitchFamily="34" charset="0"/>
                <a:cs typeface="Calibri" panose="020F0502020204030204" pitchFamily="34" charset="0"/>
              </a:rPr>
              <a:t>Yousra is een goede vriendin voor Noa.</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07000"/>
              </a:lnSpc>
              <a:spcAft>
                <a:spcPts val="800"/>
              </a:spcAft>
              <a:buFont typeface="+mj-lt"/>
              <a:buAutoNum type="alphaLcPeriod"/>
            </a:pPr>
            <a:r>
              <a:rPr lang="nl-NL" sz="1100" dirty="0">
                <a:effectLst/>
                <a:latin typeface="Calibri" panose="020F0502020204030204" pitchFamily="34" charset="0"/>
                <a:ea typeface="Calibri" panose="020F0502020204030204" pitchFamily="34" charset="0"/>
                <a:cs typeface="Calibri" panose="020F0502020204030204" pitchFamily="34" charset="0"/>
              </a:rPr>
              <a:t>Waarom vind je dat (niet)?</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07000"/>
              </a:lnSpc>
              <a:spcAft>
                <a:spcPts val="800"/>
              </a:spcAft>
              <a:buFont typeface="+mj-lt"/>
              <a:buAutoNum type="alphaLcPeriod"/>
            </a:pPr>
            <a:r>
              <a:rPr lang="nl-NL" sz="1100" dirty="0">
                <a:effectLst/>
                <a:latin typeface="Calibri" panose="020F0502020204030204" pitchFamily="34" charset="0"/>
                <a:ea typeface="Calibri" panose="020F0502020204030204" pitchFamily="34" charset="0"/>
                <a:cs typeface="Calibri" panose="020F0502020204030204" pitchFamily="34" charset="0"/>
              </a:rPr>
              <a:t>Snap je dat Noa twijfelde om in te gaan op het aanbod van Yousra?</a:t>
            </a:r>
            <a:r>
              <a:rPr lang="nl-NL" sz="800" dirty="0">
                <a:effectLst/>
                <a:latin typeface="Calibri" panose="020F0502020204030204" pitchFamily="34" charset="0"/>
                <a:ea typeface="Calibri" panose="020F0502020204030204" pitchFamily="34" charset="0"/>
                <a:cs typeface="Arial" panose="020B0604020202020204" pitchFamily="34" charset="0"/>
              </a:rPr>
              <a:t> </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07000"/>
              </a:lnSpc>
              <a:spcAft>
                <a:spcPts val="800"/>
              </a:spcAft>
              <a:buFont typeface="+mj-lt"/>
              <a:buAutoNum type="alphaLcPeriod"/>
            </a:pPr>
            <a:r>
              <a:rPr lang="nl-NL" sz="1100" dirty="0">
                <a:effectLst/>
                <a:latin typeface="Calibri" panose="020F0502020204030204" pitchFamily="34" charset="0"/>
                <a:ea typeface="Calibri" panose="020F0502020204030204" pitchFamily="34" charset="0"/>
                <a:cs typeface="Calibri" panose="020F0502020204030204" pitchFamily="34" charset="0"/>
              </a:rPr>
              <a:t>Wat zou jij doen in Noa’s situatie?</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914400">
              <a:lnSpc>
                <a:spcPct val="107000"/>
              </a:lnSpc>
            </a:pPr>
            <a:r>
              <a:rPr lang="nl-NL" sz="1100" dirty="0">
                <a:effectLst/>
                <a:latin typeface="Calibri" panose="020F0502020204030204" pitchFamily="34" charset="0"/>
                <a:ea typeface="Calibri" panose="020F0502020204030204" pitchFamily="34" charset="0"/>
                <a:cs typeface="Calibri" panose="020F0502020204030204" pitchFamily="34" charset="0"/>
              </a:rPr>
              <a:t> </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0" lvl="0" indent="0">
              <a:lnSpc>
                <a:spcPct val="107000"/>
              </a:lnSpc>
              <a:spcAft>
                <a:spcPts val="800"/>
              </a:spcAft>
              <a:buFont typeface="+mj-lt"/>
              <a:buNone/>
            </a:pPr>
            <a:r>
              <a:rPr lang="nl-NL" sz="1100" dirty="0">
                <a:effectLst/>
                <a:latin typeface="Calibri" panose="020F0502020204030204" pitchFamily="34" charset="0"/>
                <a:ea typeface="Calibri" panose="020F0502020204030204" pitchFamily="34" charset="0"/>
                <a:cs typeface="Calibri" panose="020F0502020204030204" pitchFamily="34" charset="0"/>
              </a:rPr>
              <a:t>Ik vind het normaal wanneer jongeren rijden zonder rijbewijs.</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07000"/>
              </a:lnSpc>
              <a:spcAft>
                <a:spcPts val="800"/>
              </a:spcAft>
              <a:buFont typeface="+mj-lt"/>
              <a:buAutoNum type="alphaLcPeriod"/>
            </a:pPr>
            <a:r>
              <a:rPr lang="nl-NL" sz="1100" dirty="0">
                <a:effectLst/>
                <a:latin typeface="Calibri" panose="020F0502020204030204" pitchFamily="34" charset="0"/>
                <a:ea typeface="Calibri" panose="020F0502020204030204" pitchFamily="34" charset="0"/>
                <a:cs typeface="Calibri" panose="020F0502020204030204" pitchFamily="34" charset="0"/>
              </a:rPr>
              <a:t>Waarom vind je dat (niet) normaal?</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07000"/>
              </a:lnSpc>
              <a:spcAft>
                <a:spcPts val="800"/>
              </a:spcAft>
              <a:buFont typeface="+mj-lt"/>
              <a:buAutoNum type="alphaLcPeriod"/>
            </a:pPr>
            <a:r>
              <a:rPr lang="nl-NL" sz="1100" dirty="0">
                <a:effectLst/>
                <a:latin typeface="Calibri" panose="020F0502020204030204" pitchFamily="34" charset="0"/>
                <a:ea typeface="Calibri" panose="020F0502020204030204" pitchFamily="34" charset="0"/>
                <a:cs typeface="Calibri" panose="020F0502020204030204" pitchFamily="34" charset="0"/>
              </a:rPr>
              <a:t>Welke risico’s zou het rijden zonder rijbewijs kunnen hebben?</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nl-NL" sz="1100" dirty="0">
                <a:effectLst/>
                <a:latin typeface="Calibri" panose="020F0502020204030204" pitchFamily="34" charset="0"/>
                <a:ea typeface="Calibri" panose="020F0502020204030204" pitchFamily="34" charset="0"/>
                <a:cs typeface="Calibri" panose="020F0502020204030204" pitchFamily="34" charset="0"/>
              </a:rPr>
              <a:t> </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0" lvl="0" indent="0">
              <a:lnSpc>
                <a:spcPct val="107000"/>
              </a:lnSpc>
              <a:spcAft>
                <a:spcPts val="800"/>
              </a:spcAft>
              <a:buFont typeface="+mj-lt"/>
              <a:buNone/>
            </a:pPr>
            <a:r>
              <a:rPr lang="nl-NL" sz="1100" dirty="0">
                <a:effectLst/>
                <a:latin typeface="Calibri" panose="020F0502020204030204" pitchFamily="34" charset="0"/>
                <a:ea typeface="Calibri" panose="020F0502020204030204" pitchFamily="34" charset="0"/>
                <a:cs typeface="Calibri" panose="020F0502020204030204" pitchFamily="34" charset="0"/>
              </a:rPr>
              <a:t>Ik ken veel mensen die rijden zonder rijbewijs.</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07000"/>
              </a:lnSpc>
              <a:spcAft>
                <a:spcPts val="800"/>
              </a:spcAft>
              <a:buFont typeface="+mj-lt"/>
              <a:buAutoNum type="alphaLcPeriod"/>
            </a:pPr>
            <a:r>
              <a:rPr lang="nl-NL" sz="1100" dirty="0">
                <a:effectLst/>
                <a:latin typeface="Calibri" panose="020F0502020204030204" pitchFamily="34" charset="0"/>
                <a:ea typeface="Calibri" panose="020F0502020204030204" pitchFamily="34" charset="0"/>
                <a:cs typeface="Calibri" panose="020F0502020204030204" pitchFamily="34" charset="0"/>
              </a:rPr>
              <a:t>Wil je daar iets over vertellen?</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457200">
              <a:lnSpc>
                <a:spcPct val="107000"/>
              </a:lnSpc>
            </a:pPr>
            <a:r>
              <a:rPr lang="nl-NL" sz="1100" dirty="0">
                <a:effectLst/>
                <a:latin typeface="Calibri" panose="020F0502020204030204" pitchFamily="34" charset="0"/>
                <a:ea typeface="Calibri" panose="020F0502020204030204" pitchFamily="34" charset="0"/>
                <a:cs typeface="Calibri" panose="020F0502020204030204" pitchFamily="34" charset="0"/>
              </a:rPr>
              <a:t> </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0" lvl="0" indent="0">
              <a:lnSpc>
                <a:spcPct val="107000"/>
              </a:lnSpc>
              <a:spcAft>
                <a:spcPts val="800"/>
              </a:spcAft>
              <a:buFont typeface="+mj-lt"/>
              <a:buNone/>
            </a:pPr>
            <a:r>
              <a:rPr lang="nl-NL" sz="1100" dirty="0">
                <a:effectLst/>
                <a:latin typeface="Calibri" panose="020F0502020204030204" pitchFamily="34" charset="0"/>
                <a:ea typeface="Calibri" panose="020F0502020204030204" pitchFamily="34" charset="0"/>
                <a:cs typeface="Calibri" panose="020F0502020204030204" pitchFamily="34" charset="0"/>
              </a:rPr>
              <a:t>Als ik zie dat een klasgenoot rijdt zonder rijbewijs, dan zeg ik daar wat van. </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07000"/>
              </a:lnSpc>
              <a:spcAft>
                <a:spcPts val="800"/>
              </a:spcAft>
              <a:buFont typeface="+mj-lt"/>
              <a:buAutoNum type="alphaLcPeriod"/>
            </a:pPr>
            <a:r>
              <a:rPr lang="nl-NL" sz="1100" dirty="0">
                <a:effectLst/>
                <a:latin typeface="Calibri" panose="020F0502020204030204" pitchFamily="34" charset="0"/>
                <a:ea typeface="Calibri" panose="020F0502020204030204" pitchFamily="34" charset="0"/>
                <a:cs typeface="Calibri" panose="020F0502020204030204" pitchFamily="34" charset="0"/>
              </a:rPr>
              <a:t>Waarom zeg je daar wel/niet iets van?</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07000"/>
              </a:lnSpc>
              <a:spcAft>
                <a:spcPts val="800"/>
              </a:spcAft>
              <a:buFont typeface="+mj-lt"/>
              <a:buAutoNum type="alphaLcPeriod"/>
            </a:pPr>
            <a:r>
              <a:rPr lang="nl-NL" sz="1100" dirty="0">
                <a:effectLst/>
                <a:latin typeface="Calibri" panose="020F0502020204030204" pitchFamily="34" charset="0"/>
                <a:ea typeface="Calibri" panose="020F0502020204030204" pitchFamily="34" charset="0"/>
                <a:cs typeface="Calibri" panose="020F0502020204030204" pitchFamily="34" charset="0"/>
              </a:rPr>
              <a:t>En wat zou je doen als het een vreemde was?</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nl-NL" sz="1100" dirty="0">
                <a:effectLst/>
                <a:latin typeface="Calibri" panose="020F0502020204030204" pitchFamily="34" charset="0"/>
                <a:ea typeface="Calibri" panose="020F0502020204030204" pitchFamily="34" charset="0"/>
                <a:cs typeface="Calibri" panose="020F0502020204030204" pitchFamily="34" charset="0"/>
              </a:rPr>
              <a:t> </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0" lvl="0" indent="0">
              <a:lnSpc>
                <a:spcPct val="107000"/>
              </a:lnSpc>
              <a:spcAft>
                <a:spcPts val="800"/>
              </a:spcAft>
              <a:buFont typeface="+mj-lt"/>
              <a:buNone/>
            </a:pPr>
            <a:r>
              <a:rPr lang="nl-NL" sz="1100" dirty="0">
                <a:effectLst/>
                <a:latin typeface="Calibri" panose="020F0502020204030204" pitchFamily="34" charset="0"/>
                <a:ea typeface="Calibri" panose="020F0502020204030204" pitchFamily="34" charset="0"/>
                <a:cs typeface="Calibri" panose="020F0502020204030204" pitchFamily="34" charset="0"/>
              </a:rPr>
              <a:t>Ik vind een geldboete een passende straf voor rijden zonder rijbewijs.</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07000"/>
              </a:lnSpc>
              <a:spcAft>
                <a:spcPts val="800"/>
              </a:spcAft>
              <a:buFont typeface="+mj-lt"/>
              <a:buAutoNum type="alphaLcPeriod"/>
            </a:pPr>
            <a:r>
              <a:rPr lang="nl-NL" sz="1100" dirty="0">
                <a:effectLst/>
                <a:latin typeface="Calibri" panose="020F0502020204030204" pitchFamily="34" charset="0"/>
                <a:ea typeface="Calibri" panose="020F0502020204030204" pitchFamily="34" charset="0"/>
                <a:cs typeface="Calibri" panose="020F0502020204030204" pitchFamily="34" charset="0"/>
              </a:rPr>
              <a:t>Waarom wel/niet?</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07000"/>
              </a:lnSpc>
              <a:spcAft>
                <a:spcPts val="800"/>
              </a:spcAft>
              <a:buFont typeface="+mj-lt"/>
              <a:buAutoNum type="alphaLcPeriod"/>
            </a:pPr>
            <a:r>
              <a:rPr lang="nl-NL" sz="1100" dirty="0">
                <a:effectLst/>
                <a:latin typeface="Calibri" panose="020F0502020204030204" pitchFamily="34" charset="0"/>
                <a:ea typeface="Calibri" panose="020F0502020204030204" pitchFamily="34" charset="0"/>
                <a:cs typeface="Calibri" panose="020F0502020204030204" pitchFamily="34" charset="0"/>
              </a:rPr>
              <a:t>Zo niet, wat zou dan een passende straf zijn volgens jou?</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07000"/>
              </a:lnSpc>
              <a:spcAft>
                <a:spcPts val="800"/>
              </a:spcAft>
              <a:buFont typeface="+mj-lt"/>
              <a:buAutoNum type="alphaLcPeriod"/>
            </a:pPr>
            <a:r>
              <a:rPr lang="nl-NL" sz="1100" dirty="0">
                <a:effectLst/>
                <a:latin typeface="Calibri" panose="020F0502020204030204" pitchFamily="34" charset="0"/>
                <a:ea typeface="Calibri" panose="020F0502020204030204" pitchFamily="34" charset="0"/>
                <a:cs typeface="Calibri" panose="020F0502020204030204" pitchFamily="34" charset="0"/>
              </a:rPr>
              <a:t>En vind je dat Yousra gestraft moet worden?</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nl-NL" sz="1100" b="1" dirty="0">
                <a:effectLst/>
                <a:latin typeface="Calibri" panose="020F0502020204030204" pitchFamily="34" charset="0"/>
                <a:ea typeface="Calibri" panose="020F0502020204030204" pitchFamily="34" charset="0"/>
                <a:cs typeface="Calibri" panose="020F0502020204030204" pitchFamily="34" charset="0"/>
              </a:rPr>
              <a:t> </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CED89B62-24F0-243A-AE13-1C3D4C597A99}"/>
              </a:ext>
            </a:extLst>
          </p:cNvPr>
          <p:cNvSpPr>
            <a:spLocks noGrp="1"/>
          </p:cNvSpPr>
          <p:nvPr>
            <p:ph type="sldNum" sz="quarter" idx="5"/>
          </p:nvPr>
        </p:nvSpPr>
        <p:spPr/>
        <p:txBody>
          <a:bodyPr/>
          <a:lstStyle/>
          <a:p>
            <a:fld id="{279BD1BB-AD48-44AB-9039-D7E1BB107170}" type="slidenum">
              <a:t>18</a:t>
            </a:fld>
            <a:endParaRPr lang="en-US"/>
          </a:p>
        </p:txBody>
      </p:sp>
    </p:spTree>
    <p:extLst>
      <p:ext uri="{BB962C8B-B14F-4D97-AF65-F5344CB8AC3E}">
        <p14:creationId xmlns:p14="http://schemas.microsoft.com/office/powerpoint/2010/main" val="24065391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endParaRPr lang="de-DE"/>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de-DE"/>
          </a:p>
        </p:txBody>
      </p:sp>
      <p:sp>
        <p:nvSpPr>
          <p:cNvPr id="4" name="Tijdelijke aanduiding voor datum 3"/>
          <p:cNvSpPr>
            <a:spLocks noGrp="1"/>
          </p:cNvSpPr>
          <p:nvPr>
            <p:ph type="dt" sz="half" idx="10"/>
          </p:nvPr>
        </p:nvSpPr>
        <p:spPr/>
        <p:txBody>
          <a:bodyPr/>
          <a:lstStyle/>
          <a:p>
            <a:fld id="{CA953BDC-9EAE-49FE-9892-958C9F845175}" type="datetimeFigureOut">
              <a:rPr lang="de-DE" smtClean="0"/>
              <a:t>06.02.2025</a:t>
            </a:fld>
            <a:endParaRPr lang="de-DE"/>
          </a:p>
        </p:txBody>
      </p:sp>
      <p:sp>
        <p:nvSpPr>
          <p:cNvPr id="5" name="Tijdelijke aanduiding voor voettekst 4"/>
          <p:cNvSpPr>
            <a:spLocks noGrp="1"/>
          </p:cNvSpPr>
          <p:nvPr>
            <p:ph type="ftr" sz="quarter" idx="11"/>
          </p:nvPr>
        </p:nvSpPr>
        <p:spPr/>
        <p:txBody>
          <a:bodyPr/>
          <a:lstStyle/>
          <a:p>
            <a:endParaRPr lang="de-DE"/>
          </a:p>
        </p:txBody>
      </p:sp>
      <p:sp>
        <p:nvSpPr>
          <p:cNvPr id="6" name="Tijdelijke aanduiding voor dianummer 5"/>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4249299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de-DE"/>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datum 3"/>
          <p:cNvSpPr>
            <a:spLocks noGrp="1"/>
          </p:cNvSpPr>
          <p:nvPr>
            <p:ph type="dt" sz="half" idx="10"/>
          </p:nvPr>
        </p:nvSpPr>
        <p:spPr/>
        <p:txBody>
          <a:bodyPr/>
          <a:lstStyle/>
          <a:p>
            <a:fld id="{CA953BDC-9EAE-49FE-9892-958C9F845175}" type="datetimeFigureOut">
              <a:rPr lang="de-DE" smtClean="0"/>
              <a:t>06.02.2025</a:t>
            </a:fld>
            <a:endParaRPr lang="de-DE"/>
          </a:p>
        </p:txBody>
      </p:sp>
      <p:sp>
        <p:nvSpPr>
          <p:cNvPr id="5" name="Tijdelijke aanduiding voor voettekst 4"/>
          <p:cNvSpPr>
            <a:spLocks noGrp="1"/>
          </p:cNvSpPr>
          <p:nvPr>
            <p:ph type="ftr" sz="quarter" idx="11"/>
          </p:nvPr>
        </p:nvSpPr>
        <p:spPr/>
        <p:txBody>
          <a:bodyPr/>
          <a:lstStyle/>
          <a:p>
            <a:endParaRPr lang="de-DE"/>
          </a:p>
        </p:txBody>
      </p:sp>
      <p:sp>
        <p:nvSpPr>
          <p:cNvPr id="6" name="Tijdelijke aanduiding voor dianummer 5"/>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515967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endParaRPr lang="de-DE"/>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datum 3"/>
          <p:cNvSpPr>
            <a:spLocks noGrp="1"/>
          </p:cNvSpPr>
          <p:nvPr>
            <p:ph type="dt" sz="half" idx="10"/>
          </p:nvPr>
        </p:nvSpPr>
        <p:spPr/>
        <p:txBody>
          <a:bodyPr/>
          <a:lstStyle/>
          <a:p>
            <a:fld id="{CA953BDC-9EAE-49FE-9892-958C9F845175}" type="datetimeFigureOut">
              <a:rPr lang="de-DE" smtClean="0"/>
              <a:t>06.02.2025</a:t>
            </a:fld>
            <a:endParaRPr lang="de-DE"/>
          </a:p>
        </p:txBody>
      </p:sp>
      <p:sp>
        <p:nvSpPr>
          <p:cNvPr id="5" name="Tijdelijke aanduiding voor voettekst 4"/>
          <p:cNvSpPr>
            <a:spLocks noGrp="1"/>
          </p:cNvSpPr>
          <p:nvPr>
            <p:ph type="ftr" sz="quarter" idx="11"/>
          </p:nvPr>
        </p:nvSpPr>
        <p:spPr/>
        <p:txBody>
          <a:bodyPr/>
          <a:lstStyle/>
          <a:p>
            <a:endParaRPr lang="de-DE"/>
          </a:p>
        </p:txBody>
      </p:sp>
      <p:sp>
        <p:nvSpPr>
          <p:cNvPr id="6" name="Tijdelijke aanduiding voor dianummer 5"/>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3231119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de-DE"/>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datum 3"/>
          <p:cNvSpPr>
            <a:spLocks noGrp="1"/>
          </p:cNvSpPr>
          <p:nvPr>
            <p:ph type="dt" sz="half" idx="10"/>
          </p:nvPr>
        </p:nvSpPr>
        <p:spPr/>
        <p:txBody>
          <a:bodyPr/>
          <a:lstStyle/>
          <a:p>
            <a:fld id="{CA953BDC-9EAE-49FE-9892-958C9F845175}" type="datetimeFigureOut">
              <a:rPr lang="de-DE" smtClean="0"/>
              <a:t>06.02.2025</a:t>
            </a:fld>
            <a:endParaRPr lang="de-DE"/>
          </a:p>
        </p:txBody>
      </p:sp>
      <p:sp>
        <p:nvSpPr>
          <p:cNvPr id="5" name="Tijdelijke aanduiding voor voettekst 4"/>
          <p:cNvSpPr>
            <a:spLocks noGrp="1"/>
          </p:cNvSpPr>
          <p:nvPr>
            <p:ph type="ftr" sz="quarter" idx="11"/>
          </p:nvPr>
        </p:nvSpPr>
        <p:spPr/>
        <p:txBody>
          <a:bodyPr/>
          <a:lstStyle/>
          <a:p>
            <a:endParaRPr lang="de-DE"/>
          </a:p>
        </p:txBody>
      </p:sp>
      <p:sp>
        <p:nvSpPr>
          <p:cNvPr id="6" name="Tijdelijke aanduiding voor dianummer 5"/>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3885912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endParaRPr lang="de-DE"/>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CA953BDC-9EAE-49FE-9892-958C9F845175}" type="datetimeFigureOut">
              <a:rPr lang="de-DE" smtClean="0"/>
              <a:t>06.02.2025</a:t>
            </a:fld>
            <a:endParaRPr lang="de-DE"/>
          </a:p>
        </p:txBody>
      </p:sp>
      <p:sp>
        <p:nvSpPr>
          <p:cNvPr id="5" name="Tijdelijke aanduiding voor voettekst 4"/>
          <p:cNvSpPr>
            <a:spLocks noGrp="1"/>
          </p:cNvSpPr>
          <p:nvPr>
            <p:ph type="ftr" sz="quarter" idx="11"/>
          </p:nvPr>
        </p:nvSpPr>
        <p:spPr/>
        <p:txBody>
          <a:bodyPr/>
          <a:lstStyle/>
          <a:p>
            <a:endParaRPr lang="de-DE"/>
          </a:p>
        </p:txBody>
      </p:sp>
      <p:sp>
        <p:nvSpPr>
          <p:cNvPr id="6" name="Tijdelijke aanduiding voor dianummer 5"/>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1843495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de-DE"/>
          </a:p>
        </p:txBody>
      </p:sp>
      <p:sp>
        <p:nvSpPr>
          <p:cNvPr id="3" name="Tijdelijke aanduiding voor inhoud 2"/>
          <p:cNvSpPr>
            <a:spLocks noGrp="1"/>
          </p:cNvSpPr>
          <p:nvPr>
            <p:ph sz="half" idx="1"/>
          </p:nvPr>
        </p:nvSpPr>
        <p:spPr>
          <a:xfrm>
            <a:off x="838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inhoud 3"/>
          <p:cNvSpPr>
            <a:spLocks noGrp="1"/>
          </p:cNvSpPr>
          <p:nvPr>
            <p:ph sz="half" idx="2"/>
          </p:nvPr>
        </p:nvSpPr>
        <p:spPr>
          <a:xfrm>
            <a:off x="6172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5" name="Tijdelijke aanduiding voor datum 4"/>
          <p:cNvSpPr>
            <a:spLocks noGrp="1"/>
          </p:cNvSpPr>
          <p:nvPr>
            <p:ph type="dt" sz="half" idx="10"/>
          </p:nvPr>
        </p:nvSpPr>
        <p:spPr/>
        <p:txBody>
          <a:bodyPr/>
          <a:lstStyle/>
          <a:p>
            <a:fld id="{CA953BDC-9EAE-49FE-9892-958C9F845175}" type="datetimeFigureOut">
              <a:rPr lang="de-DE" smtClean="0"/>
              <a:t>06.02.2025</a:t>
            </a:fld>
            <a:endParaRPr lang="de-DE"/>
          </a:p>
        </p:txBody>
      </p:sp>
      <p:sp>
        <p:nvSpPr>
          <p:cNvPr id="6" name="Tijdelijke aanduiding voor voettekst 5"/>
          <p:cNvSpPr>
            <a:spLocks noGrp="1"/>
          </p:cNvSpPr>
          <p:nvPr>
            <p:ph type="ftr" sz="quarter" idx="11"/>
          </p:nvPr>
        </p:nvSpPr>
        <p:spPr/>
        <p:txBody>
          <a:bodyPr/>
          <a:lstStyle/>
          <a:p>
            <a:endParaRPr lang="de-DE"/>
          </a:p>
        </p:txBody>
      </p:sp>
      <p:sp>
        <p:nvSpPr>
          <p:cNvPr id="7" name="Tijdelijke aanduiding voor dianummer 6"/>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957811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endParaRPr lang="de-DE"/>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7" name="Tijdelijke aanduiding voor datum 6"/>
          <p:cNvSpPr>
            <a:spLocks noGrp="1"/>
          </p:cNvSpPr>
          <p:nvPr>
            <p:ph type="dt" sz="half" idx="10"/>
          </p:nvPr>
        </p:nvSpPr>
        <p:spPr/>
        <p:txBody>
          <a:bodyPr/>
          <a:lstStyle/>
          <a:p>
            <a:fld id="{CA953BDC-9EAE-49FE-9892-958C9F845175}" type="datetimeFigureOut">
              <a:rPr lang="de-DE" smtClean="0"/>
              <a:t>06.02.2025</a:t>
            </a:fld>
            <a:endParaRPr lang="de-DE"/>
          </a:p>
        </p:txBody>
      </p:sp>
      <p:sp>
        <p:nvSpPr>
          <p:cNvPr id="8" name="Tijdelijke aanduiding voor voettekst 7"/>
          <p:cNvSpPr>
            <a:spLocks noGrp="1"/>
          </p:cNvSpPr>
          <p:nvPr>
            <p:ph type="ftr" sz="quarter" idx="11"/>
          </p:nvPr>
        </p:nvSpPr>
        <p:spPr/>
        <p:txBody>
          <a:bodyPr/>
          <a:lstStyle/>
          <a:p>
            <a:endParaRPr lang="de-DE"/>
          </a:p>
        </p:txBody>
      </p:sp>
      <p:sp>
        <p:nvSpPr>
          <p:cNvPr id="9" name="Tijdelijke aanduiding voor dianummer 8"/>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4148315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de-DE"/>
          </a:p>
        </p:txBody>
      </p:sp>
      <p:sp>
        <p:nvSpPr>
          <p:cNvPr id="3" name="Tijdelijke aanduiding voor datum 2"/>
          <p:cNvSpPr>
            <a:spLocks noGrp="1"/>
          </p:cNvSpPr>
          <p:nvPr>
            <p:ph type="dt" sz="half" idx="10"/>
          </p:nvPr>
        </p:nvSpPr>
        <p:spPr/>
        <p:txBody>
          <a:bodyPr/>
          <a:lstStyle/>
          <a:p>
            <a:fld id="{CA953BDC-9EAE-49FE-9892-958C9F845175}" type="datetimeFigureOut">
              <a:rPr lang="de-DE" smtClean="0"/>
              <a:t>06.02.2025</a:t>
            </a:fld>
            <a:endParaRPr lang="de-DE"/>
          </a:p>
        </p:txBody>
      </p:sp>
      <p:sp>
        <p:nvSpPr>
          <p:cNvPr id="4" name="Tijdelijke aanduiding voor voettekst 3"/>
          <p:cNvSpPr>
            <a:spLocks noGrp="1"/>
          </p:cNvSpPr>
          <p:nvPr>
            <p:ph type="ftr" sz="quarter" idx="11"/>
          </p:nvPr>
        </p:nvSpPr>
        <p:spPr/>
        <p:txBody>
          <a:bodyPr/>
          <a:lstStyle/>
          <a:p>
            <a:endParaRPr lang="de-DE"/>
          </a:p>
        </p:txBody>
      </p:sp>
      <p:sp>
        <p:nvSpPr>
          <p:cNvPr id="5" name="Tijdelijke aanduiding voor dianummer 4"/>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1937782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CA953BDC-9EAE-49FE-9892-958C9F845175}" type="datetimeFigureOut">
              <a:rPr lang="de-DE" smtClean="0"/>
              <a:t>06.02.2025</a:t>
            </a:fld>
            <a:endParaRPr lang="de-DE"/>
          </a:p>
        </p:txBody>
      </p:sp>
      <p:sp>
        <p:nvSpPr>
          <p:cNvPr id="3" name="Tijdelijke aanduiding voor voettekst 2"/>
          <p:cNvSpPr>
            <a:spLocks noGrp="1"/>
          </p:cNvSpPr>
          <p:nvPr>
            <p:ph type="ftr" sz="quarter" idx="11"/>
          </p:nvPr>
        </p:nvSpPr>
        <p:spPr/>
        <p:txBody>
          <a:bodyPr/>
          <a:lstStyle/>
          <a:p>
            <a:endParaRPr lang="de-DE"/>
          </a:p>
        </p:txBody>
      </p:sp>
      <p:sp>
        <p:nvSpPr>
          <p:cNvPr id="4" name="Tijdelijke aanduiding voor dianummer 3"/>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3349604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endParaRPr lang="de-DE"/>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CA953BDC-9EAE-49FE-9892-958C9F845175}" type="datetimeFigureOut">
              <a:rPr lang="de-DE" smtClean="0"/>
              <a:t>06.02.2025</a:t>
            </a:fld>
            <a:endParaRPr lang="de-DE"/>
          </a:p>
        </p:txBody>
      </p:sp>
      <p:sp>
        <p:nvSpPr>
          <p:cNvPr id="6" name="Tijdelijke aanduiding voor voettekst 5"/>
          <p:cNvSpPr>
            <a:spLocks noGrp="1"/>
          </p:cNvSpPr>
          <p:nvPr>
            <p:ph type="ftr" sz="quarter" idx="11"/>
          </p:nvPr>
        </p:nvSpPr>
        <p:spPr/>
        <p:txBody>
          <a:bodyPr/>
          <a:lstStyle/>
          <a:p>
            <a:endParaRPr lang="de-DE"/>
          </a:p>
        </p:txBody>
      </p:sp>
      <p:sp>
        <p:nvSpPr>
          <p:cNvPr id="7" name="Tijdelijke aanduiding voor dianummer 6"/>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2568389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endParaRPr lang="de-DE"/>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CA953BDC-9EAE-49FE-9892-958C9F845175}" type="datetimeFigureOut">
              <a:rPr lang="de-DE" smtClean="0"/>
              <a:t>06.02.2025</a:t>
            </a:fld>
            <a:endParaRPr lang="de-DE"/>
          </a:p>
        </p:txBody>
      </p:sp>
      <p:sp>
        <p:nvSpPr>
          <p:cNvPr id="6" name="Tijdelijke aanduiding voor voettekst 5"/>
          <p:cNvSpPr>
            <a:spLocks noGrp="1"/>
          </p:cNvSpPr>
          <p:nvPr>
            <p:ph type="ftr" sz="quarter" idx="11"/>
          </p:nvPr>
        </p:nvSpPr>
        <p:spPr/>
        <p:txBody>
          <a:bodyPr/>
          <a:lstStyle/>
          <a:p>
            <a:endParaRPr lang="de-DE"/>
          </a:p>
        </p:txBody>
      </p:sp>
      <p:sp>
        <p:nvSpPr>
          <p:cNvPr id="7" name="Tijdelijke aanduiding voor dianummer 6"/>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84292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1CAFB"/>
        </a:solid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endParaRPr lang="de-DE"/>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953BDC-9EAE-49FE-9892-958C9F845175}" type="datetimeFigureOut">
              <a:rPr lang="de-DE" smtClean="0"/>
              <a:t>06.02.2025</a:t>
            </a:fld>
            <a:endParaRPr lang="de-DE"/>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D814C8-F66B-4915-9FEC-D62A1DED085F}" type="slidenum">
              <a:rPr lang="de-DE" smtClean="0"/>
              <a:t>‹nr.›</a:t>
            </a:fld>
            <a:endParaRPr lang="de-DE"/>
          </a:p>
        </p:txBody>
      </p:sp>
    </p:spTree>
    <p:extLst>
      <p:ext uri="{BB962C8B-B14F-4D97-AF65-F5344CB8AC3E}">
        <p14:creationId xmlns:p14="http://schemas.microsoft.com/office/powerpoint/2010/main" val="17105468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https://www.youtube.com/embed/ZnKE8mo1hVQ?feature=oembed" TargetMode="External"/><Relationship Id="rId1" Type="http://schemas.openxmlformats.org/officeDocument/2006/relationships/video" Target="https://www.youtube.com/embed/Nyz9rGd3ysY?feature=oembed" TargetMode="Externa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www.rijksoverheid.nl/onderwerpen/themas/verkeer-en-vervoer" TargetMode="External"/><Relationship Id="rId2" Type="http://schemas.openxmlformats.org/officeDocument/2006/relationships/hyperlink" Target="https://teamalert.nl/" TargetMode="External"/><Relationship Id="rId1" Type="http://schemas.openxmlformats.org/officeDocument/2006/relationships/slideLayout" Target="../slideLayouts/slideLayout2.xml"/><Relationship Id="rId6" Type="http://schemas.openxmlformats.org/officeDocument/2006/relationships/hyperlink" Target="https://www.politie.nl/informatie/hoeveel-kilometer-per-uur-mag-mijn-snor--brom--of-elektrische-fiets-fatbike-op-de-rollentestbank-voordat-ik-een-boete-krijg.html" TargetMode="External"/><Relationship Id="rId5" Type="http://schemas.openxmlformats.org/officeDocument/2006/relationships/hyperlink" Target="https://boetebase.om.nl/" TargetMode="External"/><Relationship Id="rId4" Type="http://schemas.openxmlformats.org/officeDocument/2006/relationships/hyperlink" Target="https://vvn.nl/blijf-veilig-onderweg" TargetMode="External"/></Relationships>
</file>

<file path=ppt/slides/_rels/slide4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A9995D16-2BB9-B28F-36AA-3D432E92B95A}"/>
              </a:ext>
            </a:extLst>
          </p:cNvPr>
          <p:cNvSpPr/>
          <p:nvPr/>
        </p:nvSpPr>
        <p:spPr>
          <a:xfrm>
            <a:off x="4976037" y="0"/>
            <a:ext cx="435483" cy="6858000"/>
          </a:xfrm>
          <a:prstGeom prst="rect">
            <a:avLst/>
          </a:prstGeom>
          <a:solidFill>
            <a:srgbClr val="FFD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43E98B75-AC69-51DF-5575-0832A9BFFB29}"/>
              </a:ext>
            </a:extLst>
          </p:cNvPr>
          <p:cNvSpPr/>
          <p:nvPr/>
        </p:nvSpPr>
        <p:spPr>
          <a:xfrm>
            <a:off x="0" y="-15075"/>
            <a:ext cx="4976037" cy="6888150"/>
          </a:xfrm>
          <a:prstGeom prst="rect">
            <a:avLst/>
          </a:prstGeom>
          <a:solidFill>
            <a:srgbClr val="EC3E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Afbeelding 6" descr="Afbeelding met tekening, teken&#10;&#10;Automatisch gegenereerde beschrijving">
            <a:extLst>
              <a:ext uri="{FF2B5EF4-FFF2-40B4-BE49-F238E27FC236}">
                <a16:creationId xmlns:a16="http://schemas.microsoft.com/office/drawing/2014/main" id="{AB5619A3-9022-48E6-B36E-8C39FEF2BD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2764" y="1741070"/>
            <a:ext cx="3790508" cy="3375859"/>
          </a:xfrm>
          <a:prstGeom prst="rect">
            <a:avLst/>
          </a:prstGeom>
        </p:spPr>
      </p:pic>
      <p:sp>
        <p:nvSpPr>
          <p:cNvPr id="2" name="Tekstvak 1">
            <a:extLst>
              <a:ext uri="{FF2B5EF4-FFF2-40B4-BE49-F238E27FC236}">
                <a16:creationId xmlns:a16="http://schemas.microsoft.com/office/drawing/2014/main" id="{2BDACCAA-71DD-1A73-A192-4CA692F1B7B7}"/>
              </a:ext>
            </a:extLst>
          </p:cNvPr>
          <p:cNvSpPr txBox="1"/>
          <p:nvPr/>
        </p:nvSpPr>
        <p:spPr>
          <a:xfrm>
            <a:off x="5728825" y="1125849"/>
            <a:ext cx="6174630" cy="1815882"/>
          </a:xfrm>
          <a:prstGeom prst="rect">
            <a:avLst/>
          </a:prstGeom>
          <a:noFill/>
        </p:spPr>
        <p:txBody>
          <a:bodyPr wrap="square" rtlCol="0">
            <a:spAutoFit/>
          </a:bodyPr>
          <a:lstStyle/>
          <a:p>
            <a:r>
              <a:rPr lang="nl-NL" sz="2800" b="1" dirty="0">
                <a:latin typeface="Arial" panose="020B0604020202020204" pitchFamily="34" charset="0"/>
                <a:cs typeface="Arial" panose="020B0604020202020204" pitchFamily="34" charset="0"/>
              </a:rPr>
              <a:t>Themaleskaart</a:t>
            </a:r>
          </a:p>
          <a:p>
            <a:r>
              <a:rPr lang="nl-NL" sz="2800" dirty="0" err="1">
                <a:latin typeface="Arial" panose="020B0604020202020204" pitchFamily="34" charset="0"/>
                <a:cs typeface="Arial" panose="020B0604020202020204" pitchFamily="34" charset="0"/>
              </a:rPr>
              <a:t>Fatbikes</a:t>
            </a:r>
            <a:r>
              <a:rPr lang="nl-NL" sz="2800" dirty="0">
                <a:latin typeface="Arial" panose="020B0604020202020204" pitchFamily="34" charset="0"/>
                <a:cs typeface="Arial" panose="020B0604020202020204" pitchFamily="34" charset="0"/>
              </a:rPr>
              <a:t>, scooters en risicovol gedrag in het verkeer</a:t>
            </a:r>
          </a:p>
          <a:p>
            <a:endParaRPr lang="nl-NL" sz="2800" dirty="0">
              <a:latin typeface="Arial" panose="020B0604020202020204" pitchFamily="34" charset="0"/>
              <a:cs typeface="Arial" panose="020B0604020202020204" pitchFamily="34" charset="0"/>
            </a:endParaRPr>
          </a:p>
        </p:txBody>
      </p:sp>
      <p:pic>
        <p:nvPicPr>
          <p:cNvPr id="1026" name="Picture 2" descr="openbaar-ministerie-logo – zhzveilig.nl">
            <a:extLst>
              <a:ext uri="{FF2B5EF4-FFF2-40B4-BE49-F238E27FC236}">
                <a16:creationId xmlns:a16="http://schemas.microsoft.com/office/drawing/2014/main" id="{3C7A8E2C-9D89-E08D-6B28-583BF364B8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54024" y="5360571"/>
            <a:ext cx="2959394" cy="1479697"/>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a:extLst>
              <a:ext uri="{FF2B5EF4-FFF2-40B4-BE49-F238E27FC236}">
                <a16:creationId xmlns:a16="http://schemas.microsoft.com/office/drawing/2014/main" id="{3FA9EC5B-58FD-69A0-07CC-1DA1FA2E9B8D}"/>
              </a:ext>
            </a:extLst>
          </p:cNvPr>
          <p:cNvPicPr>
            <a:picLocks noChangeAspect="1"/>
          </p:cNvPicPr>
          <p:nvPr/>
        </p:nvPicPr>
        <p:blipFill>
          <a:blip r:embed="rId5"/>
          <a:stretch>
            <a:fillRect/>
          </a:stretch>
        </p:blipFill>
        <p:spPr>
          <a:xfrm>
            <a:off x="6096000" y="5929250"/>
            <a:ext cx="1601273" cy="342341"/>
          </a:xfrm>
          <a:prstGeom prst="rect">
            <a:avLst/>
          </a:prstGeom>
        </p:spPr>
      </p:pic>
      <p:pic>
        <p:nvPicPr>
          <p:cNvPr id="6" name="Picture 2" descr="KOBRA V1.2 Fatbike">
            <a:extLst>
              <a:ext uri="{FF2B5EF4-FFF2-40B4-BE49-F238E27FC236}">
                <a16:creationId xmlns:a16="http://schemas.microsoft.com/office/drawing/2014/main" id="{9B04AC0C-727B-4E24-57B3-7A684BB9C68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71120" y="3487913"/>
            <a:ext cx="4107329" cy="278367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Vespa Scooter Rode - Gratis afbeelding op Pixabay">
            <a:extLst>
              <a:ext uri="{FF2B5EF4-FFF2-40B4-BE49-F238E27FC236}">
                <a16:creationId xmlns:a16="http://schemas.microsoft.com/office/drawing/2014/main" id="{A273F370-2670-072C-B420-A046C4C7BC8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60425" y="2661869"/>
            <a:ext cx="5367634" cy="3694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85998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D400"/>
        </a:solidFill>
        <a:effectLst/>
      </p:bgPr>
    </p:bg>
    <p:spTree>
      <p:nvGrpSpPr>
        <p:cNvPr id="1" name="">
          <a:extLst>
            <a:ext uri="{FF2B5EF4-FFF2-40B4-BE49-F238E27FC236}">
              <a16:creationId xmlns:a16="http://schemas.microsoft.com/office/drawing/2014/main" id="{FCE36733-E805-89C8-98CF-7316C0B6F0A1}"/>
            </a:ext>
          </a:extLst>
        </p:cNvPr>
        <p:cNvGrpSpPr/>
        <p:nvPr/>
      </p:nvGrpSpPr>
      <p:grpSpPr>
        <a:xfrm>
          <a:off x="0" y="0"/>
          <a:ext cx="0" cy="0"/>
          <a:chOff x="0" y="0"/>
          <a:chExt cx="0" cy="0"/>
        </a:xfrm>
      </p:grpSpPr>
      <p:sp>
        <p:nvSpPr>
          <p:cNvPr id="4" name="Tekstvak 3">
            <a:extLst>
              <a:ext uri="{FF2B5EF4-FFF2-40B4-BE49-F238E27FC236}">
                <a16:creationId xmlns:a16="http://schemas.microsoft.com/office/drawing/2014/main" id="{AE0F3623-64C3-D360-A535-224E3C4F2DDF}"/>
              </a:ext>
            </a:extLst>
          </p:cNvPr>
          <p:cNvSpPr txBox="1"/>
          <p:nvPr/>
        </p:nvSpPr>
        <p:spPr>
          <a:xfrm>
            <a:off x="2819400" y="448018"/>
            <a:ext cx="6553200" cy="861774"/>
          </a:xfrm>
          <a:prstGeom prst="rect">
            <a:avLst/>
          </a:prstGeom>
          <a:noFill/>
        </p:spPr>
        <p:txBody>
          <a:bodyPr wrap="square" lIns="91440" tIns="45720" rIns="91440" bIns="45720" rtlCol="0" anchor="t">
            <a:spAutoFit/>
          </a:bodyPr>
          <a:lstStyle/>
          <a:p>
            <a:pPr algn="ctr"/>
            <a:r>
              <a:rPr lang="nl-NL" sz="5000" b="1" dirty="0">
                <a:latin typeface="Arial"/>
                <a:cs typeface="Arial"/>
              </a:rPr>
              <a:t>Vraag 7</a:t>
            </a:r>
          </a:p>
        </p:txBody>
      </p:sp>
      <p:sp>
        <p:nvSpPr>
          <p:cNvPr id="2" name="Rechthoek 1">
            <a:extLst>
              <a:ext uri="{FF2B5EF4-FFF2-40B4-BE49-F238E27FC236}">
                <a16:creationId xmlns:a16="http://schemas.microsoft.com/office/drawing/2014/main" id="{C6CAA9CF-299D-5E16-8940-6604821AE098}"/>
              </a:ext>
            </a:extLst>
          </p:cNvPr>
          <p:cNvSpPr/>
          <p:nvPr/>
        </p:nvSpPr>
        <p:spPr>
          <a:xfrm>
            <a:off x="0" y="0"/>
            <a:ext cx="435483" cy="6858000"/>
          </a:xfrm>
          <a:prstGeom prst="rect">
            <a:avLst/>
          </a:prstGeom>
          <a:solidFill>
            <a:srgbClr val="91CA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F966C27F-BA64-3024-D309-FAC68FBA2BC4}"/>
              </a:ext>
            </a:extLst>
          </p:cNvPr>
          <p:cNvSpPr/>
          <p:nvPr/>
        </p:nvSpPr>
        <p:spPr>
          <a:xfrm>
            <a:off x="-1" y="0"/>
            <a:ext cx="435483" cy="6858000"/>
          </a:xfrm>
          <a:prstGeom prst="rect">
            <a:avLst/>
          </a:prstGeom>
          <a:solidFill>
            <a:srgbClr val="91CA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ekstvak 4">
            <a:extLst>
              <a:ext uri="{FF2B5EF4-FFF2-40B4-BE49-F238E27FC236}">
                <a16:creationId xmlns:a16="http://schemas.microsoft.com/office/drawing/2014/main" id="{224DDBB4-F51A-99CD-3F5F-0740A55E0DC8}"/>
              </a:ext>
            </a:extLst>
          </p:cNvPr>
          <p:cNvSpPr txBox="1"/>
          <p:nvPr/>
        </p:nvSpPr>
        <p:spPr>
          <a:xfrm>
            <a:off x="1101512" y="2477521"/>
            <a:ext cx="10428501" cy="2825004"/>
          </a:xfrm>
          <a:prstGeom prst="rect">
            <a:avLst/>
          </a:prstGeom>
          <a:noFill/>
        </p:spPr>
        <p:txBody>
          <a:bodyPr wrap="square">
            <a:spAutoFit/>
          </a:bodyPr>
          <a:lstStyle/>
          <a:p>
            <a:pPr lvl="0">
              <a:lnSpc>
                <a:spcPct val="107000"/>
              </a:lnSpc>
            </a:pPr>
            <a:r>
              <a:rPr lang="nl-NL" sz="2800" b="1" dirty="0">
                <a:effectLst/>
                <a:latin typeface="Arial" panose="020B0604020202020204" pitchFamily="34" charset="0"/>
                <a:ea typeface="Calibri" panose="020F0502020204030204" pitchFamily="34" charset="0"/>
                <a:cs typeface="Arial" panose="020B0604020202020204" pitchFamily="34" charset="0"/>
              </a:rPr>
              <a:t>Hoe hoog is de boete als je tijdens het fietsen op je telefoon zit?</a:t>
            </a:r>
          </a:p>
          <a:p>
            <a:pPr marL="971550" lvl="1" indent="-514350">
              <a:lnSpc>
                <a:spcPct val="107000"/>
              </a:lnSpc>
              <a:buFont typeface="+mj-lt"/>
              <a:buAutoNum type="alphaLcParenR"/>
            </a:pPr>
            <a:r>
              <a:rPr lang="nl-NL" sz="2800" dirty="0">
                <a:effectLst/>
                <a:latin typeface="Arial" panose="020B0604020202020204" pitchFamily="34" charset="0"/>
                <a:ea typeface="Calibri" panose="020F0502020204030204" pitchFamily="34" charset="0"/>
                <a:cs typeface="Arial" panose="020B0604020202020204" pitchFamily="34" charset="0"/>
              </a:rPr>
              <a:t>€0</a:t>
            </a:r>
            <a:r>
              <a:rPr lang="nl-NL" sz="2800" dirty="0">
                <a:latin typeface="Arial" panose="020B0604020202020204" pitchFamily="34" charset="0"/>
                <a:ea typeface="Calibri" panose="020F0502020204030204" pitchFamily="34" charset="0"/>
                <a:cs typeface="Arial" panose="020B0604020202020204" pitchFamily="34" charset="0"/>
              </a:rPr>
              <a:t> </a:t>
            </a:r>
            <a:r>
              <a:rPr lang="nl-NL" sz="2800" dirty="0">
                <a:effectLst/>
                <a:latin typeface="Arial" panose="020B0604020202020204" pitchFamily="34" charset="0"/>
                <a:ea typeface="Calibri" panose="020F0502020204030204" pitchFamily="34" charset="0"/>
                <a:cs typeface="Arial" panose="020B0604020202020204" pitchFamily="34" charset="0"/>
              </a:rPr>
              <a:t>- je krijgt eerst een waarschuwing</a:t>
            </a:r>
          </a:p>
          <a:p>
            <a:pPr marL="971550" lvl="1" indent="-514350">
              <a:lnSpc>
                <a:spcPct val="107000"/>
              </a:lnSpc>
              <a:buFont typeface="+mj-lt"/>
              <a:buAutoNum type="alphaLcParenR"/>
            </a:pPr>
            <a:r>
              <a:rPr lang="nl-NL" sz="2800" dirty="0">
                <a:effectLst/>
                <a:latin typeface="Arial" panose="020B0604020202020204" pitchFamily="34" charset="0"/>
                <a:ea typeface="Calibri" panose="020F0502020204030204" pitchFamily="34" charset="0"/>
                <a:cs typeface="Arial" panose="020B0604020202020204" pitchFamily="34" charset="0"/>
              </a:rPr>
              <a:t>€50 - 100 </a:t>
            </a:r>
          </a:p>
          <a:p>
            <a:pPr marL="971550" lvl="1" indent="-514350">
              <a:lnSpc>
                <a:spcPct val="107000"/>
              </a:lnSpc>
              <a:buFont typeface="+mj-lt"/>
              <a:buAutoNum type="alphaLcParenR"/>
            </a:pPr>
            <a:r>
              <a:rPr lang="nl-NL" sz="2800" dirty="0">
                <a:effectLst/>
                <a:latin typeface="Arial" panose="020B0604020202020204" pitchFamily="34" charset="0"/>
                <a:ea typeface="Calibri" panose="020F0502020204030204" pitchFamily="34" charset="0"/>
                <a:cs typeface="Arial" panose="020B0604020202020204" pitchFamily="34" charset="0"/>
              </a:rPr>
              <a:t>€100 - 150</a:t>
            </a:r>
          </a:p>
          <a:p>
            <a:pPr marL="971550" lvl="1" indent="-514350">
              <a:lnSpc>
                <a:spcPct val="107000"/>
              </a:lnSpc>
              <a:buFont typeface="+mj-lt"/>
              <a:buAutoNum type="alphaLcParenR"/>
            </a:pPr>
            <a:r>
              <a:rPr lang="nl-NL" sz="2800" dirty="0">
                <a:effectLst/>
                <a:latin typeface="Arial" panose="020B0604020202020204" pitchFamily="34" charset="0"/>
                <a:ea typeface="Calibri" panose="020F0502020204030204" pitchFamily="34" charset="0"/>
                <a:cs typeface="Arial" panose="020B0604020202020204" pitchFamily="34" charset="0"/>
              </a:rPr>
              <a:t>€150 -200</a:t>
            </a:r>
          </a:p>
        </p:txBody>
      </p:sp>
    </p:spTree>
    <p:extLst>
      <p:ext uri="{BB962C8B-B14F-4D97-AF65-F5344CB8AC3E}">
        <p14:creationId xmlns:p14="http://schemas.microsoft.com/office/powerpoint/2010/main" val="18051304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D400"/>
        </a:solidFill>
        <a:effectLst/>
      </p:bgPr>
    </p:bg>
    <p:spTree>
      <p:nvGrpSpPr>
        <p:cNvPr id="1" name="">
          <a:extLst>
            <a:ext uri="{FF2B5EF4-FFF2-40B4-BE49-F238E27FC236}">
              <a16:creationId xmlns:a16="http://schemas.microsoft.com/office/drawing/2014/main" id="{363F5E0A-A93D-F4D2-E5ED-810562E032D8}"/>
            </a:ext>
          </a:extLst>
        </p:cNvPr>
        <p:cNvGrpSpPr/>
        <p:nvPr/>
      </p:nvGrpSpPr>
      <p:grpSpPr>
        <a:xfrm>
          <a:off x="0" y="0"/>
          <a:ext cx="0" cy="0"/>
          <a:chOff x="0" y="0"/>
          <a:chExt cx="0" cy="0"/>
        </a:xfrm>
      </p:grpSpPr>
      <p:sp>
        <p:nvSpPr>
          <p:cNvPr id="4" name="Tekstvak 3">
            <a:extLst>
              <a:ext uri="{FF2B5EF4-FFF2-40B4-BE49-F238E27FC236}">
                <a16:creationId xmlns:a16="http://schemas.microsoft.com/office/drawing/2014/main" id="{82064D7B-824B-EC82-0478-792941C86C7F}"/>
              </a:ext>
            </a:extLst>
          </p:cNvPr>
          <p:cNvSpPr txBox="1"/>
          <p:nvPr/>
        </p:nvSpPr>
        <p:spPr>
          <a:xfrm>
            <a:off x="2819400" y="448018"/>
            <a:ext cx="6553200" cy="861774"/>
          </a:xfrm>
          <a:prstGeom prst="rect">
            <a:avLst/>
          </a:prstGeom>
          <a:noFill/>
        </p:spPr>
        <p:txBody>
          <a:bodyPr wrap="square" lIns="91440" tIns="45720" rIns="91440" bIns="45720" rtlCol="0" anchor="t">
            <a:spAutoFit/>
          </a:bodyPr>
          <a:lstStyle/>
          <a:p>
            <a:pPr algn="ctr"/>
            <a:r>
              <a:rPr lang="nl-NL" sz="5000" b="1" dirty="0">
                <a:latin typeface="Arial"/>
                <a:cs typeface="Arial"/>
              </a:rPr>
              <a:t>Vraag 8</a:t>
            </a:r>
          </a:p>
        </p:txBody>
      </p:sp>
      <p:sp>
        <p:nvSpPr>
          <p:cNvPr id="2" name="Rechthoek 1">
            <a:extLst>
              <a:ext uri="{FF2B5EF4-FFF2-40B4-BE49-F238E27FC236}">
                <a16:creationId xmlns:a16="http://schemas.microsoft.com/office/drawing/2014/main" id="{24C03EA0-68E7-1FF9-EF2A-1CC78C2338F4}"/>
              </a:ext>
            </a:extLst>
          </p:cNvPr>
          <p:cNvSpPr/>
          <p:nvPr/>
        </p:nvSpPr>
        <p:spPr>
          <a:xfrm>
            <a:off x="0" y="0"/>
            <a:ext cx="435483" cy="6858000"/>
          </a:xfrm>
          <a:prstGeom prst="rect">
            <a:avLst/>
          </a:prstGeom>
          <a:solidFill>
            <a:srgbClr val="91CA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60CF353A-71DD-331D-66FD-D116EF5097EE}"/>
              </a:ext>
            </a:extLst>
          </p:cNvPr>
          <p:cNvSpPr/>
          <p:nvPr/>
        </p:nvSpPr>
        <p:spPr>
          <a:xfrm>
            <a:off x="-1" y="0"/>
            <a:ext cx="435483" cy="6858000"/>
          </a:xfrm>
          <a:prstGeom prst="rect">
            <a:avLst/>
          </a:prstGeom>
          <a:solidFill>
            <a:srgbClr val="91CA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ekstvak 4">
            <a:extLst>
              <a:ext uri="{FF2B5EF4-FFF2-40B4-BE49-F238E27FC236}">
                <a16:creationId xmlns:a16="http://schemas.microsoft.com/office/drawing/2014/main" id="{80AA970E-B1FD-2D0B-10E8-501822FCC106}"/>
              </a:ext>
            </a:extLst>
          </p:cNvPr>
          <p:cNvSpPr txBox="1"/>
          <p:nvPr/>
        </p:nvSpPr>
        <p:spPr>
          <a:xfrm>
            <a:off x="1101512" y="2477521"/>
            <a:ext cx="10428501" cy="1902957"/>
          </a:xfrm>
          <a:prstGeom prst="rect">
            <a:avLst/>
          </a:prstGeom>
          <a:noFill/>
        </p:spPr>
        <p:txBody>
          <a:bodyPr wrap="square">
            <a:spAutoFit/>
          </a:bodyPr>
          <a:lstStyle/>
          <a:p>
            <a:pPr lvl="0">
              <a:lnSpc>
                <a:spcPct val="107000"/>
              </a:lnSpc>
            </a:pPr>
            <a:r>
              <a:rPr lang="nl-NL" sz="2800" b="1" dirty="0">
                <a:effectLst/>
                <a:latin typeface="Arial" panose="020B0604020202020204" pitchFamily="34" charset="0"/>
                <a:ea typeface="Calibri" panose="020F0502020204030204" pitchFamily="34" charset="0"/>
                <a:cs typeface="Arial" panose="020B0604020202020204" pitchFamily="34" charset="0"/>
              </a:rPr>
              <a:t>Het maakt niet uit of je meerdere boetes krijgt. Je rijbewijs is van jou en mag niet afgepakt worden. </a:t>
            </a:r>
          </a:p>
          <a:p>
            <a:pPr marL="971550" lvl="1" indent="-514350">
              <a:lnSpc>
                <a:spcPct val="107000"/>
              </a:lnSpc>
              <a:buFont typeface="+mj-lt"/>
              <a:buAutoNum type="alphaLcParenR"/>
            </a:pPr>
            <a:r>
              <a:rPr lang="nl-NL" sz="2800" dirty="0">
                <a:effectLst/>
                <a:latin typeface="Arial" panose="020B0604020202020204" pitchFamily="34" charset="0"/>
                <a:ea typeface="Calibri" panose="020F0502020204030204" pitchFamily="34" charset="0"/>
                <a:cs typeface="Arial" panose="020B0604020202020204" pitchFamily="34" charset="0"/>
              </a:rPr>
              <a:t>Waar</a:t>
            </a:r>
          </a:p>
          <a:p>
            <a:pPr marL="971550" lvl="1" indent="-514350">
              <a:lnSpc>
                <a:spcPct val="107000"/>
              </a:lnSpc>
              <a:buFont typeface="+mj-lt"/>
              <a:buAutoNum type="alphaLcParenR"/>
            </a:pPr>
            <a:r>
              <a:rPr lang="nl-NL" sz="2800" dirty="0">
                <a:effectLst/>
                <a:latin typeface="Arial" panose="020B0604020202020204" pitchFamily="34" charset="0"/>
                <a:ea typeface="Calibri" panose="020F0502020204030204" pitchFamily="34" charset="0"/>
                <a:cs typeface="Arial" panose="020B0604020202020204" pitchFamily="34" charset="0"/>
              </a:rPr>
              <a:t>Niet waar</a:t>
            </a:r>
          </a:p>
        </p:txBody>
      </p:sp>
    </p:spTree>
    <p:extLst>
      <p:ext uri="{BB962C8B-B14F-4D97-AF65-F5344CB8AC3E}">
        <p14:creationId xmlns:p14="http://schemas.microsoft.com/office/powerpoint/2010/main" val="1727008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D400"/>
        </a:solidFill>
        <a:effectLst/>
      </p:bgPr>
    </p:bg>
    <p:spTree>
      <p:nvGrpSpPr>
        <p:cNvPr id="1" name="">
          <a:extLst>
            <a:ext uri="{FF2B5EF4-FFF2-40B4-BE49-F238E27FC236}">
              <a16:creationId xmlns:a16="http://schemas.microsoft.com/office/drawing/2014/main" id="{9D1ADF6D-6F68-C207-E0FD-22CDDB5618F9}"/>
            </a:ext>
          </a:extLst>
        </p:cNvPr>
        <p:cNvGrpSpPr/>
        <p:nvPr/>
      </p:nvGrpSpPr>
      <p:grpSpPr>
        <a:xfrm>
          <a:off x="0" y="0"/>
          <a:ext cx="0" cy="0"/>
          <a:chOff x="0" y="0"/>
          <a:chExt cx="0" cy="0"/>
        </a:xfrm>
      </p:grpSpPr>
      <p:sp>
        <p:nvSpPr>
          <p:cNvPr id="4" name="Tekstvak 3">
            <a:extLst>
              <a:ext uri="{FF2B5EF4-FFF2-40B4-BE49-F238E27FC236}">
                <a16:creationId xmlns:a16="http://schemas.microsoft.com/office/drawing/2014/main" id="{BC93BFCD-448A-2360-95D9-38E21B5649E9}"/>
              </a:ext>
            </a:extLst>
          </p:cNvPr>
          <p:cNvSpPr txBox="1"/>
          <p:nvPr/>
        </p:nvSpPr>
        <p:spPr>
          <a:xfrm>
            <a:off x="2819400" y="2998113"/>
            <a:ext cx="6553200" cy="861774"/>
          </a:xfrm>
          <a:prstGeom prst="rect">
            <a:avLst/>
          </a:prstGeom>
          <a:noFill/>
        </p:spPr>
        <p:txBody>
          <a:bodyPr wrap="square" lIns="91440" tIns="45720" rIns="91440" bIns="45720" rtlCol="0" anchor="t">
            <a:spAutoFit/>
          </a:bodyPr>
          <a:lstStyle/>
          <a:p>
            <a:pPr algn="ctr"/>
            <a:r>
              <a:rPr lang="nl-NL" sz="5000" b="1" dirty="0">
                <a:latin typeface="Arial"/>
                <a:cs typeface="Arial"/>
              </a:rPr>
              <a:t>Antwoorden</a:t>
            </a:r>
          </a:p>
        </p:txBody>
      </p:sp>
      <p:sp>
        <p:nvSpPr>
          <p:cNvPr id="2" name="Rechthoek 1">
            <a:extLst>
              <a:ext uri="{FF2B5EF4-FFF2-40B4-BE49-F238E27FC236}">
                <a16:creationId xmlns:a16="http://schemas.microsoft.com/office/drawing/2014/main" id="{1DFACA59-4BD4-1587-046A-1882B598B93E}"/>
              </a:ext>
            </a:extLst>
          </p:cNvPr>
          <p:cNvSpPr/>
          <p:nvPr/>
        </p:nvSpPr>
        <p:spPr>
          <a:xfrm>
            <a:off x="0" y="0"/>
            <a:ext cx="435483" cy="6858000"/>
          </a:xfrm>
          <a:prstGeom prst="rect">
            <a:avLst/>
          </a:prstGeom>
          <a:solidFill>
            <a:srgbClr val="91CA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48C75862-307E-B1F8-A35F-63AC6E6878E2}"/>
              </a:ext>
            </a:extLst>
          </p:cNvPr>
          <p:cNvSpPr/>
          <p:nvPr/>
        </p:nvSpPr>
        <p:spPr>
          <a:xfrm>
            <a:off x="-1" y="0"/>
            <a:ext cx="435483" cy="6858000"/>
          </a:xfrm>
          <a:prstGeom prst="rect">
            <a:avLst/>
          </a:prstGeom>
          <a:solidFill>
            <a:srgbClr val="91CA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9262508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D400"/>
        </a:solidFill>
        <a:effectLst/>
      </p:bgPr>
    </p:bg>
    <p:spTree>
      <p:nvGrpSpPr>
        <p:cNvPr id="1" name="">
          <a:extLst>
            <a:ext uri="{FF2B5EF4-FFF2-40B4-BE49-F238E27FC236}">
              <a16:creationId xmlns:a16="http://schemas.microsoft.com/office/drawing/2014/main" id="{8D82BFB3-D613-C011-A235-29F6DD9C39A7}"/>
            </a:ext>
          </a:extLst>
        </p:cNvPr>
        <p:cNvGrpSpPr/>
        <p:nvPr/>
      </p:nvGrpSpPr>
      <p:grpSpPr>
        <a:xfrm>
          <a:off x="0" y="0"/>
          <a:ext cx="0" cy="0"/>
          <a:chOff x="0" y="0"/>
          <a:chExt cx="0" cy="0"/>
        </a:xfrm>
      </p:grpSpPr>
      <p:sp>
        <p:nvSpPr>
          <p:cNvPr id="4" name="Tekstvak 3">
            <a:extLst>
              <a:ext uri="{FF2B5EF4-FFF2-40B4-BE49-F238E27FC236}">
                <a16:creationId xmlns:a16="http://schemas.microsoft.com/office/drawing/2014/main" id="{F0603B2C-5D5E-7AEB-A484-9D390C200EAE}"/>
              </a:ext>
            </a:extLst>
          </p:cNvPr>
          <p:cNvSpPr txBox="1"/>
          <p:nvPr/>
        </p:nvSpPr>
        <p:spPr>
          <a:xfrm>
            <a:off x="2819400" y="448018"/>
            <a:ext cx="6553200" cy="861774"/>
          </a:xfrm>
          <a:prstGeom prst="rect">
            <a:avLst/>
          </a:prstGeom>
          <a:noFill/>
        </p:spPr>
        <p:txBody>
          <a:bodyPr wrap="square" lIns="91440" tIns="45720" rIns="91440" bIns="45720" rtlCol="0" anchor="t">
            <a:spAutoFit/>
          </a:bodyPr>
          <a:lstStyle/>
          <a:p>
            <a:pPr algn="ctr"/>
            <a:r>
              <a:rPr lang="nl-NL" sz="5000" b="1" dirty="0">
                <a:latin typeface="Arial"/>
                <a:cs typeface="Arial"/>
              </a:rPr>
              <a:t>Quiz</a:t>
            </a:r>
          </a:p>
        </p:txBody>
      </p:sp>
      <p:sp>
        <p:nvSpPr>
          <p:cNvPr id="2" name="Rechthoek 1">
            <a:extLst>
              <a:ext uri="{FF2B5EF4-FFF2-40B4-BE49-F238E27FC236}">
                <a16:creationId xmlns:a16="http://schemas.microsoft.com/office/drawing/2014/main" id="{49C2B951-A3F7-4BD9-8F3C-62A38717CDEB}"/>
              </a:ext>
            </a:extLst>
          </p:cNvPr>
          <p:cNvSpPr/>
          <p:nvPr/>
        </p:nvSpPr>
        <p:spPr>
          <a:xfrm>
            <a:off x="0" y="0"/>
            <a:ext cx="435483" cy="6858000"/>
          </a:xfrm>
          <a:prstGeom prst="rect">
            <a:avLst/>
          </a:prstGeom>
          <a:solidFill>
            <a:srgbClr val="91CA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57AA35FB-AF9D-4892-462B-A8F16F66FCBD}"/>
              </a:ext>
            </a:extLst>
          </p:cNvPr>
          <p:cNvSpPr/>
          <p:nvPr/>
        </p:nvSpPr>
        <p:spPr>
          <a:xfrm>
            <a:off x="-1" y="0"/>
            <a:ext cx="435483" cy="6858000"/>
          </a:xfrm>
          <a:prstGeom prst="rect">
            <a:avLst/>
          </a:prstGeom>
          <a:solidFill>
            <a:srgbClr val="91CA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Tekstvak 6">
            <a:extLst>
              <a:ext uri="{FF2B5EF4-FFF2-40B4-BE49-F238E27FC236}">
                <a16:creationId xmlns:a16="http://schemas.microsoft.com/office/drawing/2014/main" id="{F93515D4-82C3-C401-A701-583BE7EB93E6}"/>
              </a:ext>
            </a:extLst>
          </p:cNvPr>
          <p:cNvSpPr txBox="1"/>
          <p:nvPr/>
        </p:nvSpPr>
        <p:spPr>
          <a:xfrm>
            <a:off x="715108" y="1623035"/>
            <a:ext cx="11324492" cy="5191871"/>
          </a:xfrm>
          <a:prstGeom prst="rect">
            <a:avLst/>
          </a:prstGeom>
          <a:noFill/>
        </p:spPr>
        <p:txBody>
          <a:bodyPr wrap="square">
            <a:spAutoFit/>
          </a:bodyPr>
          <a:lstStyle/>
          <a:p>
            <a:pPr marL="342900" lvl="0" indent="-342900">
              <a:lnSpc>
                <a:spcPct val="107000"/>
              </a:lnSpc>
              <a:buFont typeface="+mj-lt"/>
              <a:buAutoNum type="arabicPeriod"/>
            </a:pPr>
            <a:r>
              <a:rPr lang="nl-NL" sz="2000" dirty="0">
                <a:effectLst/>
                <a:latin typeface="Arial" panose="020B0604020202020204" pitchFamily="34" charset="0"/>
                <a:ea typeface="Calibri" panose="020F0502020204030204" pitchFamily="34" charset="0"/>
                <a:cs typeface="Arial" panose="020B0604020202020204" pitchFamily="34" charset="0"/>
              </a:rPr>
              <a:t>Wat is het verschil tussen een </a:t>
            </a:r>
            <a:r>
              <a:rPr lang="nl-NL" sz="2000" dirty="0" err="1">
                <a:effectLst/>
                <a:latin typeface="Arial" panose="020B0604020202020204" pitchFamily="34" charset="0"/>
                <a:ea typeface="Calibri" panose="020F0502020204030204" pitchFamily="34" charset="0"/>
                <a:cs typeface="Arial" panose="020B0604020202020204" pitchFamily="34" charset="0"/>
              </a:rPr>
              <a:t>fatbike</a:t>
            </a:r>
            <a:r>
              <a:rPr lang="nl-NL" sz="2000" dirty="0">
                <a:effectLst/>
                <a:latin typeface="Arial" panose="020B0604020202020204" pitchFamily="34" charset="0"/>
                <a:ea typeface="Calibri" panose="020F0502020204030204" pitchFamily="34" charset="0"/>
                <a:cs typeface="Arial" panose="020B0604020202020204" pitchFamily="34" charset="0"/>
              </a:rPr>
              <a:t> en een elektrische fiets? </a:t>
            </a:r>
          </a:p>
          <a:p>
            <a:pPr marL="742950" lvl="1" indent="-285750">
              <a:lnSpc>
                <a:spcPct val="107000"/>
              </a:lnSpc>
              <a:buFont typeface="+mj-lt"/>
              <a:buAutoNum type="alphaLcPeriod"/>
            </a:pPr>
            <a:r>
              <a:rPr lang="nl-NL" sz="2000" b="1" dirty="0">
                <a:effectLst/>
                <a:latin typeface="Arial" panose="020B0604020202020204" pitchFamily="34" charset="0"/>
                <a:ea typeface="Calibri" panose="020F0502020204030204" pitchFamily="34" charset="0"/>
                <a:cs typeface="Arial" panose="020B0604020202020204" pitchFamily="34" charset="0"/>
              </a:rPr>
              <a:t>Voornamelijk het design, bijv. dikke banden</a:t>
            </a:r>
            <a:r>
              <a:rPr lang="nl-NL" sz="2000" dirty="0">
                <a:effectLst/>
                <a:latin typeface="Arial" panose="020B0604020202020204" pitchFamily="34" charset="0"/>
                <a:ea typeface="Calibri" panose="020F0502020204030204" pitchFamily="34" charset="0"/>
                <a:cs typeface="Arial" panose="020B0604020202020204" pitchFamily="34" charset="0"/>
              </a:rPr>
              <a:t> </a:t>
            </a:r>
          </a:p>
          <a:p>
            <a:pPr marL="742950" lvl="1" indent="-285750">
              <a:lnSpc>
                <a:spcPct val="107000"/>
              </a:lnSpc>
              <a:buFont typeface="+mj-lt"/>
              <a:buAutoNum type="alphaLcPeriod"/>
            </a:pPr>
            <a:r>
              <a:rPr lang="nl-NL" sz="2000" dirty="0">
                <a:effectLst/>
                <a:latin typeface="Arial" panose="020B0604020202020204" pitchFamily="34" charset="0"/>
                <a:ea typeface="Calibri" panose="020F0502020204030204" pitchFamily="34" charset="0"/>
                <a:cs typeface="Arial" panose="020B0604020202020204" pitchFamily="34" charset="0"/>
              </a:rPr>
              <a:t>Voor een </a:t>
            </a:r>
            <a:r>
              <a:rPr lang="nl-NL" sz="2000" dirty="0" err="1">
                <a:effectLst/>
                <a:latin typeface="Arial" panose="020B0604020202020204" pitchFamily="34" charset="0"/>
                <a:ea typeface="Calibri" panose="020F0502020204030204" pitchFamily="34" charset="0"/>
                <a:cs typeface="Arial" panose="020B0604020202020204" pitchFamily="34" charset="0"/>
              </a:rPr>
              <a:t>fatbike</a:t>
            </a:r>
            <a:r>
              <a:rPr lang="nl-NL" sz="2000" dirty="0">
                <a:effectLst/>
                <a:latin typeface="Arial" panose="020B0604020202020204" pitchFamily="34" charset="0"/>
                <a:ea typeface="Calibri" panose="020F0502020204030204" pitchFamily="34" charset="0"/>
                <a:cs typeface="Arial" panose="020B0604020202020204" pitchFamily="34" charset="0"/>
              </a:rPr>
              <a:t> gelden andere regels </a:t>
            </a:r>
          </a:p>
          <a:p>
            <a:pPr marL="742950" lvl="1" indent="-285750">
              <a:lnSpc>
                <a:spcPct val="107000"/>
              </a:lnSpc>
              <a:buFont typeface="+mj-lt"/>
              <a:buAutoNum type="alphaLcPeriod"/>
            </a:pPr>
            <a:r>
              <a:rPr lang="nl-NL" sz="2000" dirty="0">
                <a:effectLst/>
                <a:latin typeface="Arial" panose="020B0604020202020204" pitchFamily="34" charset="0"/>
                <a:ea typeface="Calibri" panose="020F0502020204030204" pitchFamily="34" charset="0"/>
                <a:cs typeface="Arial" panose="020B0604020202020204" pitchFamily="34" charset="0"/>
              </a:rPr>
              <a:t>Een elektrische fiets is voor ouderen en een </a:t>
            </a:r>
            <a:r>
              <a:rPr lang="nl-NL" sz="2000" dirty="0" err="1">
                <a:effectLst/>
                <a:latin typeface="Arial" panose="020B0604020202020204" pitchFamily="34" charset="0"/>
                <a:ea typeface="Calibri" panose="020F0502020204030204" pitchFamily="34" charset="0"/>
                <a:cs typeface="Arial" panose="020B0604020202020204" pitchFamily="34" charset="0"/>
              </a:rPr>
              <a:t>fatbike</a:t>
            </a:r>
            <a:r>
              <a:rPr lang="nl-NL" sz="2000" dirty="0">
                <a:effectLst/>
                <a:latin typeface="Arial" panose="020B0604020202020204" pitchFamily="34" charset="0"/>
                <a:ea typeface="Calibri" panose="020F0502020204030204" pitchFamily="34" charset="0"/>
                <a:cs typeface="Arial" panose="020B0604020202020204" pitchFamily="34" charset="0"/>
              </a:rPr>
              <a:t> voor jongeren</a:t>
            </a:r>
          </a:p>
          <a:p>
            <a:pPr marL="742950" lvl="1" indent="-285750">
              <a:lnSpc>
                <a:spcPct val="107000"/>
              </a:lnSpc>
              <a:spcAft>
                <a:spcPts val="800"/>
              </a:spcAft>
              <a:buFont typeface="+mj-lt"/>
              <a:buAutoNum type="alphaLcPeriod"/>
            </a:pPr>
            <a:r>
              <a:rPr lang="nl-NL" sz="2000" dirty="0">
                <a:effectLst/>
                <a:latin typeface="Arial" panose="020B0604020202020204" pitchFamily="34" charset="0"/>
                <a:ea typeface="Calibri" panose="020F0502020204030204" pitchFamily="34" charset="0"/>
                <a:cs typeface="Arial" panose="020B0604020202020204" pitchFamily="34" charset="0"/>
              </a:rPr>
              <a:t>Een </a:t>
            </a:r>
            <a:r>
              <a:rPr lang="nl-NL" sz="2000" dirty="0" err="1">
                <a:effectLst/>
                <a:latin typeface="Arial" panose="020B0604020202020204" pitchFamily="34" charset="0"/>
                <a:ea typeface="Calibri" panose="020F0502020204030204" pitchFamily="34" charset="0"/>
                <a:cs typeface="Arial" panose="020B0604020202020204" pitchFamily="34" charset="0"/>
              </a:rPr>
              <a:t>fatbike</a:t>
            </a:r>
            <a:r>
              <a:rPr lang="nl-NL" sz="2000" dirty="0">
                <a:effectLst/>
                <a:latin typeface="Arial" panose="020B0604020202020204" pitchFamily="34" charset="0"/>
                <a:ea typeface="Calibri" panose="020F0502020204030204" pitchFamily="34" charset="0"/>
                <a:cs typeface="Arial" panose="020B0604020202020204" pitchFamily="34" charset="0"/>
              </a:rPr>
              <a:t> kan harder dan een elektrische fiets </a:t>
            </a:r>
          </a:p>
          <a:p>
            <a:pPr lvl="1">
              <a:lnSpc>
                <a:spcPct val="107000"/>
              </a:lnSpc>
              <a:spcAft>
                <a:spcPts val="800"/>
              </a:spcAft>
            </a:pPr>
            <a:endParaRPr lang="nl-NL" sz="20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buFont typeface="+mj-lt"/>
              <a:buAutoNum type="arabicPeriod"/>
            </a:pPr>
            <a:r>
              <a:rPr lang="nl-NL" sz="2000" dirty="0">
                <a:latin typeface="Arial" panose="020B0604020202020204" pitchFamily="34" charset="0"/>
                <a:cs typeface="Arial" panose="020B0604020202020204" pitchFamily="34" charset="0"/>
              </a:rPr>
              <a:t>Het opvoeren van een </a:t>
            </a:r>
            <a:r>
              <a:rPr lang="nl-NL" sz="2000" dirty="0" err="1">
                <a:latin typeface="Arial" panose="020B0604020202020204" pitchFamily="34" charset="0"/>
                <a:cs typeface="Arial" panose="020B0604020202020204" pitchFamily="34" charset="0"/>
              </a:rPr>
              <a:t>fatbike</a:t>
            </a:r>
            <a:r>
              <a:rPr lang="nl-NL" sz="2000" dirty="0">
                <a:latin typeface="Arial" panose="020B0604020202020204" pitchFamily="34" charset="0"/>
                <a:cs typeface="Arial" panose="020B0604020202020204" pitchFamily="34" charset="0"/>
              </a:rPr>
              <a:t> is toegestaan, zolang deze maar niet harder dan 40 km/u gaat</a:t>
            </a:r>
          </a:p>
          <a:p>
            <a:pPr marL="742950" lvl="1" indent="-285750">
              <a:lnSpc>
                <a:spcPct val="107000"/>
              </a:lnSpc>
              <a:buFont typeface="+mj-lt"/>
              <a:buAutoNum type="alphaLcPeriod"/>
            </a:pPr>
            <a:r>
              <a:rPr lang="nl-NL" sz="2000" dirty="0">
                <a:latin typeface="Arial" panose="020B0604020202020204" pitchFamily="34" charset="0"/>
                <a:cs typeface="Arial" panose="020B0604020202020204" pitchFamily="34" charset="0"/>
              </a:rPr>
              <a:t>Waar</a:t>
            </a:r>
          </a:p>
          <a:p>
            <a:pPr marL="742950" lvl="1" indent="-285750">
              <a:lnSpc>
                <a:spcPct val="107000"/>
              </a:lnSpc>
              <a:spcAft>
                <a:spcPts val="800"/>
              </a:spcAft>
              <a:buFont typeface="+mj-lt"/>
              <a:buAutoNum type="alphaLcPeriod"/>
            </a:pPr>
            <a:r>
              <a:rPr lang="nl-NL" sz="2000" b="1" dirty="0">
                <a:latin typeface="Arial" panose="020B0604020202020204" pitchFamily="34" charset="0"/>
                <a:cs typeface="Arial" panose="020B0604020202020204" pitchFamily="34" charset="0"/>
              </a:rPr>
              <a:t>Niet waar</a:t>
            </a:r>
          </a:p>
          <a:p>
            <a:pPr marL="742950" lvl="1" indent="-285750">
              <a:lnSpc>
                <a:spcPct val="107000"/>
              </a:lnSpc>
              <a:spcAft>
                <a:spcPts val="800"/>
              </a:spcAft>
              <a:buFont typeface="+mj-lt"/>
              <a:buAutoNum type="alphaLcPeriod"/>
            </a:pPr>
            <a:endParaRPr lang="nl-NL" sz="20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buFont typeface="+mj-lt"/>
              <a:buAutoNum type="arabicPeriod"/>
            </a:pPr>
            <a:r>
              <a:rPr lang="nl-NL" sz="2000" dirty="0">
                <a:latin typeface="Arial" panose="020B0604020202020204" pitchFamily="34" charset="0"/>
                <a:cs typeface="Arial" panose="020B0604020202020204" pitchFamily="34" charset="0"/>
              </a:rPr>
              <a:t>Als je schade veroorzaakt met een opgevoerde </a:t>
            </a:r>
            <a:r>
              <a:rPr lang="nl-NL" sz="2000" dirty="0" err="1">
                <a:latin typeface="Arial" panose="020B0604020202020204" pitchFamily="34" charset="0"/>
                <a:cs typeface="Arial" panose="020B0604020202020204" pitchFamily="34" charset="0"/>
              </a:rPr>
              <a:t>fatbike</a:t>
            </a:r>
            <a:r>
              <a:rPr lang="nl-NL" sz="2000" dirty="0">
                <a:latin typeface="Arial" panose="020B0604020202020204" pitchFamily="34" charset="0"/>
                <a:cs typeface="Arial" panose="020B0604020202020204" pitchFamily="34" charset="0"/>
              </a:rPr>
              <a:t>, ben je daarvoor niet verzekerd </a:t>
            </a:r>
          </a:p>
          <a:p>
            <a:pPr marL="742950" lvl="1" indent="-285750">
              <a:lnSpc>
                <a:spcPct val="107000"/>
              </a:lnSpc>
              <a:buFont typeface="+mj-lt"/>
              <a:buAutoNum type="alphaUcPeriod"/>
            </a:pPr>
            <a:r>
              <a:rPr lang="nl-NL" sz="2000" b="1" dirty="0">
                <a:latin typeface="Arial" panose="020B0604020202020204" pitchFamily="34" charset="0"/>
                <a:cs typeface="Arial" panose="020B0604020202020204" pitchFamily="34" charset="0"/>
              </a:rPr>
              <a:t>Waar</a:t>
            </a:r>
          </a:p>
          <a:p>
            <a:pPr marL="742950" lvl="1" indent="-285750">
              <a:lnSpc>
                <a:spcPct val="107000"/>
              </a:lnSpc>
              <a:spcAft>
                <a:spcPts val="800"/>
              </a:spcAft>
              <a:buFont typeface="+mj-lt"/>
              <a:buAutoNum type="alphaUcPeriod"/>
            </a:pPr>
            <a:r>
              <a:rPr lang="nl-NL" sz="2000" dirty="0">
                <a:latin typeface="Arial" panose="020B0604020202020204" pitchFamily="34" charset="0"/>
                <a:cs typeface="Arial" panose="020B0604020202020204" pitchFamily="34" charset="0"/>
              </a:rPr>
              <a:t>Niet waar</a:t>
            </a:r>
          </a:p>
          <a:p>
            <a:pPr marL="742950" lvl="1" indent="-285750">
              <a:lnSpc>
                <a:spcPct val="107000"/>
              </a:lnSpc>
              <a:spcAft>
                <a:spcPts val="800"/>
              </a:spcAft>
              <a:buFont typeface="+mj-lt"/>
              <a:buAutoNum type="alphaLcPeriod"/>
            </a:pPr>
            <a:endParaRPr lang="nl-NL" sz="20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831249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 calcmode="lin" valueType="num">
                                      <p:cBhvr additive="base">
                                        <p:cTn id="1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 calcmode="lin" valueType="num">
                                      <p:cBhvr additive="base">
                                        <p:cTn id="15"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 calcmode="lin" valueType="num">
                                      <p:cBhvr additive="base">
                                        <p:cTn id="19"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 calcmode="lin" valueType="num">
                                      <p:cBhvr additive="base">
                                        <p:cTn id="23"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7">
                                            <p:txEl>
                                              <p:pRg st="6" end="6"/>
                                            </p:txEl>
                                          </p:spTgt>
                                        </p:tgtEl>
                                        <p:attrNameLst>
                                          <p:attrName>style.visibility</p:attrName>
                                        </p:attrNameLst>
                                      </p:cBhvr>
                                      <p:to>
                                        <p:strVal val="visible"/>
                                      </p:to>
                                    </p:set>
                                    <p:anim calcmode="lin" valueType="num">
                                      <p:cBhvr additive="base">
                                        <p:cTn id="29"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7">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7">
                                            <p:txEl>
                                              <p:pRg st="7" end="7"/>
                                            </p:txEl>
                                          </p:spTgt>
                                        </p:tgtEl>
                                        <p:attrNameLst>
                                          <p:attrName>style.visibility</p:attrName>
                                        </p:attrNameLst>
                                      </p:cBhvr>
                                      <p:to>
                                        <p:strVal val="visible"/>
                                      </p:to>
                                    </p:set>
                                    <p:anim calcmode="lin" valueType="num">
                                      <p:cBhvr additive="base">
                                        <p:cTn id="33"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7">
                                            <p:txEl>
                                              <p:pRg st="7" end="7"/>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7">
                                            <p:txEl>
                                              <p:pRg st="8" end="8"/>
                                            </p:txEl>
                                          </p:spTgt>
                                        </p:tgtEl>
                                        <p:attrNameLst>
                                          <p:attrName>style.visibility</p:attrName>
                                        </p:attrNameLst>
                                      </p:cBhvr>
                                      <p:to>
                                        <p:strVal val="visible"/>
                                      </p:to>
                                    </p:set>
                                    <p:anim calcmode="lin" valueType="num">
                                      <p:cBhvr additive="base">
                                        <p:cTn id="37" dur="500" fill="hold"/>
                                        <p:tgtEl>
                                          <p:spTgt spid="7">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7">
                                            <p:txEl>
                                              <p:pRg st="10" end="10"/>
                                            </p:txEl>
                                          </p:spTgt>
                                        </p:tgtEl>
                                        <p:attrNameLst>
                                          <p:attrName>style.visibility</p:attrName>
                                        </p:attrNameLst>
                                      </p:cBhvr>
                                      <p:to>
                                        <p:strVal val="visible"/>
                                      </p:to>
                                    </p:set>
                                    <p:anim calcmode="lin" valueType="num">
                                      <p:cBhvr additive="base">
                                        <p:cTn id="43" dur="500" fill="hold"/>
                                        <p:tgtEl>
                                          <p:spTgt spid="7">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
                                            <p:txEl>
                                              <p:pRg st="10" end="10"/>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7">
                                            <p:txEl>
                                              <p:pRg st="11" end="11"/>
                                            </p:txEl>
                                          </p:spTgt>
                                        </p:tgtEl>
                                        <p:attrNameLst>
                                          <p:attrName>style.visibility</p:attrName>
                                        </p:attrNameLst>
                                      </p:cBhvr>
                                      <p:to>
                                        <p:strVal val="visible"/>
                                      </p:to>
                                    </p:set>
                                    <p:anim calcmode="lin" valueType="num">
                                      <p:cBhvr additive="base">
                                        <p:cTn id="47" dur="500" fill="hold"/>
                                        <p:tgtEl>
                                          <p:spTgt spid="7">
                                            <p:txEl>
                                              <p:pRg st="11" end="11"/>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7">
                                            <p:txEl>
                                              <p:pRg st="11" end="11"/>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
                                            <p:txEl>
                                              <p:pRg st="12" end="12"/>
                                            </p:txEl>
                                          </p:spTgt>
                                        </p:tgtEl>
                                        <p:attrNameLst>
                                          <p:attrName>style.visibility</p:attrName>
                                        </p:attrNameLst>
                                      </p:cBhvr>
                                      <p:to>
                                        <p:strVal val="visible"/>
                                      </p:to>
                                    </p:set>
                                    <p:anim calcmode="lin" valueType="num">
                                      <p:cBhvr additive="base">
                                        <p:cTn id="51" dur="500" fill="hold"/>
                                        <p:tgtEl>
                                          <p:spTgt spid="7">
                                            <p:txEl>
                                              <p:pRg st="12" end="12"/>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7">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D400"/>
        </a:solidFill>
        <a:effectLst/>
      </p:bgPr>
    </p:bg>
    <p:spTree>
      <p:nvGrpSpPr>
        <p:cNvPr id="1" name="">
          <a:extLst>
            <a:ext uri="{FF2B5EF4-FFF2-40B4-BE49-F238E27FC236}">
              <a16:creationId xmlns:a16="http://schemas.microsoft.com/office/drawing/2014/main" id="{AC07AE87-0307-85B4-4730-935D46FC57ED}"/>
            </a:ext>
          </a:extLst>
        </p:cNvPr>
        <p:cNvGrpSpPr/>
        <p:nvPr/>
      </p:nvGrpSpPr>
      <p:grpSpPr>
        <a:xfrm>
          <a:off x="0" y="0"/>
          <a:ext cx="0" cy="0"/>
          <a:chOff x="0" y="0"/>
          <a:chExt cx="0" cy="0"/>
        </a:xfrm>
      </p:grpSpPr>
      <p:sp>
        <p:nvSpPr>
          <p:cNvPr id="4" name="Tekstvak 3">
            <a:extLst>
              <a:ext uri="{FF2B5EF4-FFF2-40B4-BE49-F238E27FC236}">
                <a16:creationId xmlns:a16="http://schemas.microsoft.com/office/drawing/2014/main" id="{BD5DB7DE-AEFA-F3D0-1965-C918DBF86FA9}"/>
              </a:ext>
            </a:extLst>
          </p:cNvPr>
          <p:cNvSpPr txBox="1"/>
          <p:nvPr/>
        </p:nvSpPr>
        <p:spPr>
          <a:xfrm>
            <a:off x="2819400" y="448018"/>
            <a:ext cx="6553200" cy="861774"/>
          </a:xfrm>
          <a:prstGeom prst="rect">
            <a:avLst/>
          </a:prstGeom>
          <a:noFill/>
        </p:spPr>
        <p:txBody>
          <a:bodyPr wrap="square" lIns="91440" tIns="45720" rIns="91440" bIns="45720" rtlCol="0" anchor="t">
            <a:spAutoFit/>
          </a:bodyPr>
          <a:lstStyle/>
          <a:p>
            <a:pPr algn="ctr"/>
            <a:r>
              <a:rPr lang="nl-NL" sz="5000" b="1" dirty="0">
                <a:latin typeface="Arial"/>
                <a:cs typeface="Arial"/>
              </a:rPr>
              <a:t>Quiz</a:t>
            </a:r>
          </a:p>
        </p:txBody>
      </p:sp>
      <p:sp>
        <p:nvSpPr>
          <p:cNvPr id="2" name="Rechthoek 1">
            <a:extLst>
              <a:ext uri="{FF2B5EF4-FFF2-40B4-BE49-F238E27FC236}">
                <a16:creationId xmlns:a16="http://schemas.microsoft.com/office/drawing/2014/main" id="{056DCD8B-9B79-B072-6867-090922CB2F03}"/>
              </a:ext>
            </a:extLst>
          </p:cNvPr>
          <p:cNvSpPr/>
          <p:nvPr/>
        </p:nvSpPr>
        <p:spPr>
          <a:xfrm>
            <a:off x="0" y="0"/>
            <a:ext cx="435483" cy="6858000"/>
          </a:xfrm>
          <a:prstGeom prst="rect">
            <a:avLst/>
          </a:prstGeom>
          <a:solidFill>
            <a:srgbClr val="91CA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729E149B-5D07-CC76-7A21-6977F1881EAB}"/>
              </a:ext>
            </a:extLst>
          </p:cNvPr>
          <p:cNvSpPr/>
          <p:nvPr/>
        </p:nvSpPr>
        <p:spPr>
          <a:xfrm>
            <a:off x="-1" y="0"/>
            <a:ext cx="435483" cy="6858000"/>
          </a:xfrm>
          <a:prstGeom prst="rect">
            <a:avLst/>
          </a:prstGeom>
          <a:solidFill>
            <a:srgbClr val="91CA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Tekstvak 6">
            <a:extLst>
              <a:ext uri="{FF2B5EF4-FFF2-40B4-BE49-F238E27FC236}">
                <a16:creationId xmlns:a16="http://schemas.microsoft.com/office/drawing/2014/main" id="{B7FA1B25-8BAC-AA21-B8FA-D9630973C6EA}"/>
              </a:ext>
            </a:extLst>
          </p:cNvPr>
          <p:cNvSpPr txBox="1"/>
          <p:nvPr/>
        </p:nvSpPr>
        <p:spPr>
          <a:xfrm>
            <a:off x="715108" y="1494082"/>
            <a:ext cx="11324492" cy="4225452"/>
          </a:xfrm>
          <a:prstGeom prst="rect">
            <a:avLst/>
          </a:prstGeom>
          <a:noFill/>
        </p:spPr>
        <p:txBody>
          <a:bodyPr wrap="square">
            <a:spAutoFit/>
          </a:bodyPr>
          <a:lstStyle/>
          <a:p>
            <a:pPr lvl="0">
              <a:lnSpc>
                <a:spcPct val="107000"/>
              </a:lnSpc>
            </a:pPr>
            <a:r>
              <a:rPr lang="nl-NL" sz="2000" dirty="0">
                <a:effectLst/>
                <a:latin typeface="Arial" panose="020B0604020202020204" pitchFamily="34" charset="0"/>
                <a:ea typeface="Calibri" panose="020F0502020204030204" pitchFamily="34" charset="0"/>
                <a:cs typeface="Arial" panose="020B0604020202020204" pitchFamily="34" charset="0"/>
              </a:rPr>
              <a:t>4. Procentueel gezien belanden er nog altijd meer mensen in het ziekenhuis na een ongeluk met een </a:t>
            </a:r>
            <a:r>
              <a:rPr lang="nl-NL" sz="2000" dirty="0">
                <a:latin typeface="Arial" panose="020B0604020202020204" pitchFamily="34" charset="0"/>
                <a:ea typeface="Calibri" panose="020F0502020204030204" pitchFamily="34" charset="0"/>
                <a:cs typeface="Arial" panose="020B0604020202020204" pitchFamily="34" charset="0"/>
              </a:rPr>
              <a:t>normale</a:t>
            </a:r>
            <a:r>
              <a:rPr lang="nl-NL" sz="2000" dirty="0">
                <a:effectLst/>
                <a:latin typeface="Arial" panose="020B0604020202020204" pitchFamily="34" charset="0"/>
                <a:ea typeface="Calibri" panose="020F0502020204030204" pitchFamily="34" charset="0"/>
                <a:cs typeface="Arial" panose="020B0604020202020204" pitchFamily="34" charset="0"/>
              </a:rPr>
              <a:t> e-bike dan met een </a:t>
            </a:r>
            <a:r>
              <a:rPr lang="nl-NL" sz="2000" dirty="0" err="1">
                <a:effectLst/>
                <a:latin typeface="Arial" panose="020B0604020202020204" pitchFamily="34" charset="0"/>
                <a:ea typeface="Calibri" panose="020F0502020204030204" pitchFamily="34" charset="0"/>
                <a:cs typeface="Arial" panose="020B0604020202020204" pitchFamily="34" charset="0"/>
              </a:rPr>
              <a:t>fatbike</a:t>
            </a:r>
            <a:r>
              <a:rPr lang="nl-NL" sz="2000" dirty="0">
                <a:latin typeface="Arial" panose="020B0604020202020204" pitchFamily="34" charset="0"/>
                <a:ea typeface="Calibri" panose="020F0502020204030204" pitchFamily="34" charset="0"/>
                <a:cs typeface="Arial" panose="020B0604020202020204" pitchFamily="34" charset="0"/>
              </a:rPr>
              <a:t>.</a:t>
            </a:r>
            <a:endParaRPr lang="nl-NL" sz="2000" dirty="0">
              <a:effectLst/>
              <a:latin typeface="Arial" panose="020B0604020202020204" pitchFamily="34" charset="0"/>
              <a:ea typeface="Calibri" panose="020F0502020204030204" pitchFamily="34" charset="0"/>
              <a:cs typeface="Arial" panose="020B0604020202020204" pitchFamily="34" charset="0"/>
            </a:endParaRPr>
          </a:p>
          <a:p>
            <a:pPr marL="742950" lvl="1" indent="-285750">
              <a:lnSpc>
                <a:spcPct val="107000"/>
              </a:lnSpc>
              <a:buFont typeface="+mj-lt"/>
              <a:buAutoNum type="alphaLcPeriod"/>
            </a:pPr>
            <a:r>
              <a:rPr lang="nl-NL" sz="2000" dirty="0">
                <a:effectLst/>
                <a:latin typeface="Arial" panose="020B0604020202020204" pitchFamily="34" charset="0"/>
                <a:ea typeface="Calibri" panose="020F0502020204030204" pitchFamily="34" charset="0"/>
                <a:cs typeface="Arial" panose="020B0604020202020204" pitchFamily="34" charset="0"/>
              </a:rPr>
              <a:t>Waar </a:t>
            </a:r>
          </a:p>
          <a:p>
            <a:pPr marL="742950" lvl="1" indent="-285750">
              <a:lnSpc>
                <a:spcPct val="107000"/>
              </a:lnSpc>
              <a:buFont typeface="+mj-lt"/>
              <a:buAutoNum type="alphaLcPeriod"/>
            </a:pPr>
            <a:r>
              <a:rPr lang="nl-NL" sz="2000" b="1" dirty="0">
                <a:effectLst/>
                <a:latin typeface="Arial" panose="020B0604020202020204" pitchFamily="34" charset="0"/>
                <a:ea typeface="Calibri" panose="020F0502020204030204" pitchFamily="34" charset="0"/>
                <a:cs typeface="Arial" panose="020B0604020202020204" pitchFamily="34" charset="0"/>
              </a:rPr>
              <a:t>Niet waar </a:t>
            </a:r>
          </a:p>
          <a:p>
            <a:pPr lvl="1">
              <a:lnSpc>
                <a:spcPct val="107000"/>
              </a:lnSpc>
              <a:spcAft>
                <a:spcPts val="800"/>
              </a:spcAft>
            </a:pPr>
            <a:endParaRPr lang="nl-NL" sz="2000" dirty="0">
              <a:effectLst/>
              <a:latin typeface="Arial" panose="020B0604020202020204" pitchFamily="34" charset="0"/>
              <a:ea typeface="Calibri" panose="020F0502020204030204" pitchFamily="34" charset="0"/>
              <a:cs typeface="Arial" panose="020B0604020202020204" pitchFamily="34" charset="0"/>
            </a:endParaRPr>
          </a:p>
          <a:p>
            <a:pPr lvl="0">
              <a:lnSpc>
                <a:spcPct val="107000"/>
              </a:lnSpc>
            </a:pPr>
            <a:r>
              <a:rPr lang="nl-NL" sz="2000" dirty="0">
                <a:latin typeface="Arial" panose="020B0604020202020204" pitchFamily="34" charset="0"/>
                <a:cs typeface="Arial" panose="020B0604020202020204" pitchFamily="34" charset="0"/>
              </a:rPr>
              <a:t>5. Wat is de belangrijkste reden dat veel mensen gewisseld zijn van een snorfiets naar een </a:t>
            </a:r>
            <a:r>
              <a:rPr lang="nl-NL" sz="2000" dirty="0" err="1">
                <a:latin typeface="Arial" panose="020B0604020202020204" pitchFamily="34" charset="0"/>
                <a:cs typeface="Arial" panose="020B0604020202020204" pitchFamily="34" charset="0"/>
              </a:rPr>
              <a:t>fatbike</a:t>
            </a:r>
            <a:r>
              <a:rPr lang="nl-NL" sz="2000" dirty="0">
                <a:latin typeface="Arial" panose="020B0604020202020204" pitchFamily="34" charset="0"/>
                <a:cs typeface="Arial" panose="020B0604020202020204" pitchFamily="34" charset="0"/>
              </a:rPr>
              <a:t>?</a:t>
            </a:r>
          </a:p>
          <a:p>
            <a:pPr marL="742950" lvl="1" indent="-285750">
              <a:lnSpc>
                <a:spcPct val="107000"/>
              </a:lnSpc>
              <a:buFont typeface="+mj-lt"/>
              <a:buAutoNum type="alphaLcPeriod"/>
            </a:pPr>
            <a:r>
              <a:rPr lang="nl-NL" sz="2000" dirty="0">
                <a:effectLst/>
                <a:latin typeface="Arial" panose="020B0604020202020204" pitchFamily="34" charset="0"/>
                <a:ea typeface="Calibri" panose="020F0502020204030204" pitchFamily="34" charset="0"/>
                <a:cs typeface="Arial" panose="020B0604020202020204" pitchFamily="34" charset="0"/>
              </a:rPr>
              <a:t>Een </a:t>
            </a:r>
            <a:r>
              <a:rPr lang="nl-NL" sz="2000" dirty="0" err="1">
                <a:effectLst/>
                <a:latin typeface="Arial" panose="020B0604020202020204" pitchFamily="34" charset="0"/>
                <a:ea typeface="Calibri" panose="020F0502020204030204" pitchFamily="34" charset="0"/>
                <a:cs typeface="Arial" panose="020B0604020202020204" pitchFamily="34" charset="0"/>
              </a:rPr>
              <a:t>fatbike</a:t>
            </a:r>
            <a:r>
              <a:rPr lang="nl-NL" sz="2000" dirty="0">
                <a:effectLst/>
                <a:latin typeface="Arial" panose="020B0604020202020204" pitchFamily="34" charset="0"/>
                <a:ea typeface="Calibri" panose="020F0502020204030204" pitchFamily="34" charset="0"/>
                <a:cs typeface="Arial" panose="020B0604020202020204" pitchFamily="34" charset="0"/>
              </a:rPr>
              <a:t> is mooier </a:t>
            </a:r>
          </a:p>
          <a:p>
            <a:pPr marL="742950" lvl="1" indent="-285750">
              <a:lnSpc>
                <a:spcPct val="107000"/>
              </a:lnSpc>
              <a:buFont typeface="+mj-lt"/>
              <a:buAutoNum type="alphaLcPeriod"/>
            </a:pPr>
            <a:r>
              <a:rPr lang="nl-NL" sz="2000" b="1" dirty="0">
                <a:effectLst/>
                <a:latin typeface="Arial" panose="020B0604020202020204" pitchFamily="34" charset="0"/>
                <a:ea typeface="Calibri" panose="020F0502020204030204" pitchFamily="34" charset="0"/>
                <a:cs typeface="Arial" panose="020B0604020202020204" pitchFamily="34" charset="0"/>
              </a:rPr>
              <a:t>De helmplicht bij de snorfiets </a:t>
            </a:r>
          </a:p>
          <a:p>
            <a:pPr marL="742950" lvl="1" indent="-285750">
              <a:lnSpc>
                <a:spcPct val="107000"/>
              </a:lnSpc>
              <a:buFont typeface="+mj-lt"/>
              <a:buAutoNum type="alphaLcPeriod"/>
            </a:pPr>
            <a:r>
              <a:rPr lang="nl-NL" sz="2000" dirty="0">
                <a:effectLst/>
                <a:latin typeface="Arial" panose="020B0604020202020204" pitchFamily="34" charset="0"/>
                <a:ea typeface="Calibri" panose="020F0502020204030204" pitchFamily="34" charset="0"/>
                <a:cs typeface="Arial" panose="020B0604020202020204" pitchFamily="34" charset="0"/>
              </a:rPr>
              <a:t>Een </a:t>
            </a:r>
            <a:r>
              <a:rPr lang="nl-NL" sz="2000" dirty="0" err="1">
                <a:effectLst/>
                <a:latin typeface="Arial" panose="020B0604020202020204" pitchFamily="34" charset="0"/>
                <a:ea typeface="Calibri" panose="020F0502020204030204" pitchFamily="34" charset="0"/>
                <a:cs typeface="Arial" panose="020B0604020202020204" pitchFamily="34" charset="0"/>
              </a:rPr>
              <a:t>fatbike</a:t>
            </a:r>
            <a:r>
              <a:rPr lang="nl-NL" sz="2000" dirty="0">
                <a:effectLst/>
                <a:latin typeface="Arial" panose="020B0604020202020204" pitchFamily="34" charset="0"/>
                <a:ea typeface="Calibri" panose="020F0502020204030204" pitchFamily="34" charset="0"/>
                <a:cs typeface="Arial" panose="020B0604020202020204" pitchFamily="34" charset="0"/>
              </a:rPr>
              <a:t> kan harder</a:t>
            </a:r>
          </a:p>
          <a:p>
            <a:pPr marL="742950" lvl="1" indent="-285750">
              <a:lnSpc>
                <a:spcPct val="107000"/>
              </a:lnSpc>
              <a:spcAft>
                <a:spcPts val="800"/>
              </a:spcAft>
              <a:buFont typeface="+mj-lt"/>
              <a:buAutoNum type="alphaLcPeriod"/>
            </a:pPr>
            <a:r>
              <a:rPr lang="nl-NL" sz="2000" dirty="0">
                <a:effectLst/>
                <a:latin typeface="Arial" panose="020B0604020202020204" pitchFamily="34" charset="0"/>
                <a:ea typeface="Calibri" panose="020F0502020204030204" pitchFamily="34" charset="0"/>
                <a:cs typeface="Arial" panose="020B0604020202020204" pitchFamily="34" charset="0"/>
              </a:rPr>
              <a:t>Een </a:t>
            </a:r>
            <a:r>
              <a:rPr lang="nl-NL" sz="2000" dirty="0" err="1">
                <a:effectLst/>
                <a:latin typeface="Arial" panose="020B0604020202020204" pitchFamily="34" charset="0"/>
                <a:ea typeface="Calibri" panose="020F0502020204030204" pitchFamily="34" charset="0"/>
                <a:cs typeface="Arial" panose="020B0604020202020204" pitchFamily="34" charset="0"/>
              </a:rPr>
              <a:t>fatbike</a:t>
            </a:r>
            <a:r>
              <a:rPr lang="nl-NL" sz="2000" dirty="0">
                <a:effectLst/>
                <a:latin typeface="Arial" panose="020B0604020202020204" pitchFamily="34" charset="0"/>
                <a:ea typeface="Calibri" panose="020F0502020204030204" pitchFamily="34" charset="0"/>
                <a:cs typeface="Arial" panose="020B0604020202020204" pitchFamily="34" charset="0"/>
              </a:rPr>
              <a:t> is makkelijker te parkeren dan een snorfiets </a:t>
            </a:r>
          </a:p>
          <a:p>
            <a:pPr lvl="1">
              <a:lnSpc>
                <a:spcPct val="107000"/>
              </a:lnSpc>
              <a:spcAft>
                <a:spcPts val="800"/>
              </a:spcAft>
            </a:pPr>
            <a:endParaRPr lang="nl-NL" sz="20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798391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 calcmode="lin" valueType="num">
                                      <p:cBhvr additive="base">
                                        <p:cTn id="1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 calcmode="lin" valueType="num">
                                      <p:cBhvr additive="base">
                                        <p:cTn id="15"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anim calcmode="lin" valueType="num">
                                      <p:cBhvr additive="base">
                                        <p:cTn id="21"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7">
                                            <p:txEl>
                                              <p:pRg st="5" end="5"/>
                                            </p:txEl>
                                          </p:spTgt>
                                        </p:tgtEl>
                                        <p:attrNameLst>
                                          <p:attrName>style.visibility</p:attrName>
                                        </p:attrNameLst>
                                      </p:cBhvr>
                                      <p:to>
                                        <p:strVal val="visible"/>
                                      </p:to>
                                    </p:set>
                                    <p:anim calcmode="lin" valueType="num">
                                      <p:cBhvr additive="base">
                                        <p:cTn id="25"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7">
                                            <p:txEl>
                                              <p:pRg st="6" end="6"/>
                                            </p:txEl>
                                          </p:spTgt>
                                        </p:tgtEl>
                                        <p:attrNameLst>
                                          <p:attrName>style.visibility</p:attrName>
                                        </p:attrNameLst>
                                      </p:cBhvr>
                                      <p:to>
                                        <p:strVal val="visible"/>
                                      </p:to>
                                    </p:set>
                                    <p:anim calcmode="lin" valueType="num">
                                      <p:cBhvr additive="base">
                                        <p:cTn id="29"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7">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7">
                                            <p:txEl>
                                              <p:pRg st="7" end="7"/>
                                            </p:txEl>
                                          </p:spTgt>
                                        </p:tgtEl>
                                        <p:attrNameLst>
                                          <p:attrName>style.visibility</p:attrName>
                                        </p:attrNameLst>
                                      </p:cBhvr>
                                      <p:to>
                                        <p:strVal val="visible"/>
                                      </p:to>
                                    </p:set>
                                    <p:anim calcmode="lin" valueType="num">
                                      <p:cBhvr additive="base">
                                        <p:cTn id="33"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7">
                                            <p:txEl>
                                              <p:pRg st="7" end="7"/>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7">
                                            <p:txEl>
                                              <p:pRg st="8" end="8"/>
                                            </p:txEl>
                                          </p:spTgt>
                                        </p:tgtEl>
                                        <p:attrNameLst>
                                          <p:attrName>style.visibility</p:attrName>
                                        </p:attrNameLst>
                                      </p:cBhvr>
                                      <p:to>
                                        <p:strVal val="visible"/>
                                      </p:to>
                                    </p:set>
                                    <p:anim calcmode="lin" valueType="num">
                                      <p:cBhvr additive="base">
                                        <p:cTn id="37" dur="500" fill="hold"/>
                                        <p:tgtEl>
                                          <p:spTgt spid="7">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D400"/>
        </a:solidFill>
        <a:effectLst/>
      </p:bgPr>
    </p:bg>
    <p:spTree>
      <p:nvGrpSpPr>
        <p:cNvPr id="1" name="">
          <a:extLst>
            <a:ext uri="{FF2B5EF4-FFF2-40B4-BE49-F238E27FC236}">
              <a16:creationId xmlns:a16="http://schemas.microsoft.com/office/drawing/2014/main" id="{54BF12D0-A9FA-4EC9-9E13-59CABFF3C2BA}"/>
            </a:ext>
          </a:extLst>
        </p:cNvPr>
        <p:cNvGrpSpPr/>
        <p:nvPr/>
      </p:nvGrpSpPr>
      <p:grpSpPr>
        <a:xfrm>
          <a:off x="0" y="0"/>
          <a:ext cx="0" cy="0"/>
          <a:chOff x="0" y="0"/>
          <a:chExt cx="0" cy="0"/>
        </a:xfrm>
      </p:grpSpPr>
      <p:sp>
        <p:nvSpPr>
          <p:cNvPr id="4" name="Tekstvak 3">
            <a:extLst>
              <a:ext uri="{FF2B5EF4-FFF2-40B4-BE49-F238E27FC236}">
                <a16:creationId xmlns:a16="http://schemas.microsoft.com/office/drawing/2014/main" id="{D71F30EA-44E3-B424-7A72-0D04F00E4E09}"/>
              </a:ext>
            </a:extLst>
          </p:cNvPr>
          <p:cNvSpPr txBox="1"/>
          <p:nvPr/>
        </p:nvSpPr>
        <p:spPr>
          <a:xfrm>
            <a:off x="2819400" y="448018"/>
            <a:ext cx="6553200" cy="861774"/>
          </a:xfrm>
          <a:prstGeom prst="rect">
            <a:avLst/>
          </a:prstGeom>
          <a:noFill/>
        </p:spPr>
        <p:txBody>
          <a:bodyPr wrap="square" lIns="91440" tIns="45720" rIns="91440" bIns="45720" rtlCol="0" anchor="t">
            <a:spAutoFit/>
          </a:bodyPr>
          <a:lstStyle/>
          <a:p>
            <a:pPr algn="ctr"/>
            <a:r>
              <a:rPr lang="nl-NL" sz="5000" b="1" dirty="0">
                <a:latin typeface="Arial"/>
                <a:cs typeface="Arial"/>
              </a:rPr>
              <a:t>Quiz</a:t>
            </a:r>
          </a:p>
        </p:txBody>
      </p:sp>
      <p:sp>
        <p:nvSpPr>
          <p:cNvPr id="2" name="Rechthoek 1">
            <a:extLst>
              <a:ext uri="{FF2B5EF4-FFF2-40B4-BE49-F238E27FC236}">
                <a16:creationId xmlns:a16="http://schemas.microsoft.com/office/drawing/2014/main" id="{C23A7EF5-FC82-D137-EA67-DF52A104F023}"/>
              </a:ext>
            </a:extLst>
          </p:cNvPr>
          <p:cNvSpPr/>
          <p:nvPr/>
        </p:nvSpPr>
        <p:spPr>
          <a:xfrm>
            <a:off x="0" y="0"/>
            <a:ext cx="435483" cy="6858000"/>
          </a:xfrm>
          <a:prstGeom prst="rect">
            <a:avLst/>
          </a:prstGeom>
          <a:solidFill>
            <a:srgbClr val="91CA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AF08A09D-361D-036D-3057-8B5F857CB9D6}"/>
              </a:ext>
            </a:extLst>
          </p:cNvPr>
          <p:cNvSpPr/>
          <p:nvPr/>
        </p:nvSpPr>
        <p:spPr>
          <a:xfrm>
            <a:off x="-1" y="0"/>
            <a:ext cx="435483" cy="6858000"/>
          </a:xfrm>
          <a:prstGeom prst="rect">
            <a:avLst/>
          </a:prstGeom>
          <a:solidFill>
            <a:srgbClr val="91CA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Tekstvak 6">
            <a:extLst>
              <a:ext uri="{FF2B5EF4-FFF2-40B4-BE49-F238E27FC236}">
                <a16:creationId xmlns:a16="http://schemas.microsoft.com/office/drawing/2014/main" id="{41751473-D539-FBEE-5062-3844E18377A3}"/>
              </a:ext>
            </a:extLst>
          </p:cNvPr>
          <p:cNvSpPr txBox="1"/>
          <p:nvPr/>
        </p:nvSpPr>
        <p:spPr>
          <a:xfrm>
            <a:off x="715108" y="1494082"/>
            <a:ext cx="11324492" cy="4884094"/>
          </a:xfrm>
          <a:prstGeom prst="rect">
            <a:avLst/>
          </a:prstGeom>
          <a:noFill/>
        </p:spPr>
        <p:txBody>
          <a:bodyPr wrap="square">
            <a:spAutoFit/>
          </a:bodyPr>
          <a:lstStyle/>
          <a:p>
            <a:pPr lvl="0">
              <a:lnSpc>
                <a:spcPct val="107000"/>
              </a:lnSpc>
            </a:pPr>
            <a:r>
              <a:rPr lang="nl-NL" sz="2000" dirty="0">
                <a:latin typeface="Arial" panose="020B0604020202020204" pitchFamily="34" charset="0"/>
                <a:cs typeface="Arial" panose="020B0604020202020204" pitchFamily="34" charset="0"/>
              </a:rPr>
              <a:t>6. Hoe hoog is de boete als je tijdens het fietsen op je telefoon zit?</a:t>
            </a:r>
          </a:p>
          <a:p>
            <a:pPr marL="742950" lvl="1" indent="-285750">
              <a:lnSpc>
                <a:spcPct val="107000"/>
              </a:lnSpc>
              <a:buFont typeface="+mj-lt"/>
              <a:buAutoNum type="alphaLcPeriod"/>
            </a:pPr>
            <a:r>
              <a:rPr lang="nl-NL" sz="2000" dirty="0">
                <a:latin typeface="Arial" panose="020B0604020202020204" pitchFamily="34" charset="0"/>
                <a:ea typeface="Calibri" panose="020F0502020204030204" pitchFamily="34" charset="0"/>
                <a:cs typeface="Arial" panose="020B0604020202020204" pitchFamily="34" charset="0"/>
              </a:rPr>
              <a:t>€</a:t>
            </a:r>
            <a:r>
              <a:rPr lang="nl-NL" sz="2000" dirty="0">
                <a:effectLst/>
                <a:latin typeface="Arial" panose="020B0604020202020204" pitchFamily="34" charset="0"/>
                <a:ea typeface="Calibri" panose="020F0502020204030204" pitchFamily="34" charset="0"/>
                <a:cs typeface="Arial" panose="020B0604020202020204" pitchFamily="34" charset="0"/>
              </a:rPr>
              <a:t>0 - je krijgt eerst een waarschuwing</a:t>
            </a:r>
          </a:p>
          <a:p>
            <a:pPr marL="742950" lvl="1" indent="-285750">
              <a:lnSpc>
                <a:spcPct val="107000"/>
              </a:lnSpc>
              <a:buFont typeface="+mj-lt"/>
              <a:buAutoNum type="alphaLcPeriod"/>
            </a:pPr>
            <a:r>
              <a:rPr lang="nl-NL" sz="2000" dirty="0">
                <a:latin typeface="Arial" panose="020B0604020202020204" pitchFamily="34" charset="0"/>
                <a:ea typeface="Calibri" panose="020F0502020204030204" pitchFamily="34" charset="0"/>
                <a:cs typeface="Arial" panose="020B0604020202020204" pitchFamily="34" charset="0"/>
              </a:rPr>
              <a:t>€</a:t>
            </a:r>
            <a:r>
              <a:rPr lang="nl-NL" sz="2000" dirty="0">
                <a:effectLst/>
                <a:latin typeface="Arial" panose="020B0604020202020204" pitchFamily="34" charset="0"/>
                <a:ea typeface="Calibri" panose="020F0502020204030204" pitchFamily="34" charset="0"/>
                <a:cs typeface="Arial" panose="020B0604020202020204" pitchFamily="34" charset="0"/>
              </a:rPr>
              <a:t>50 - 100 </a:t>
            </a:r>
          </a:p>
          <a:p>
            <a:pPr marL="742950" lvl="1" indent="-285750">
              <a:lnSpc>
                <a:spcPct val="107000"/>
              </a:lnSpc>
              <a:buFont typeface="+mj-lt"/>
              <a:buAutoNum type="alphaLcPeriod"/>
            </a:pPr>
            <a:r>
              <a:rPr lang="nl-NL" sz="2000" dirty="0">
                <a:latin typeface="Arial" panose="020B0604020202020204" pitchFamily="34" charset="0"/>
                <a:ea typeface="Calibri" panose="020F0502020204030204" pitchFamily="34" charset="0"/>
                <a:cs typeface="Arial" panose="020B0604020202020204" pitchFamily="34" charset="0"/>
              </a:rPr>
              <a:t>€</a:t>
            </a:r>
            <a:r>
              <a:rPr lang="nl-NL" sz="2000" dirty="0">
                <a:effectLst/>
                <a:latin typeface="Arial" panose="020B0604020202020204" pitchFamily="34" charset="0"/>
                <a:ea typeface="Calibri" panose="020F0502020204030204" pitchFamily="34" charset="0"/>
                <a:cs typeface="Arial" panose="020B0604020202020204" pitchFamily="34" charset="0"/>
              </a:rPr>
              <a:t>100 - 150</a:t>
            </a:r>
          </a:p>
          <a:p>
            <a:pPr marL="742950" lvl="1" indent="-285750">
              <a:lnSpc>
                <a:spcPct val="107000"/>
              </a:lnSpc>
              <a:spcAft>
                <a:spcPts val="800"/>
              </a:spcAft>
              <a:buFont typeface="+mj-lt"/>
              <a:buAutoNum type="alphaLcPeriod"/>
            </a:pPr>
            <a:r>
              <a:rPr lang="nl-NL" sz="2000" b="1" dirty="0">
                <a:latin typeface="Arial" panose="020B0604020202020204" pitchFamily="34" charset="0"/>
                <a:ea typeface="Calibri" panose="020F0502020204030204" pitchFamily="34" charset="0"/>
                <a:cs typeface="Arial" panose="020B0604020202020204" pitchFamily="34" charset="0"/>
              </a:rPr>
              <a:t>€</a:t>
            </a:r>
            <a:r>
              <a:rPr lang="nl-NL" sz="2000" b="1" dirty="0">
                <a:effectLst/>
                <a:latin typeface="Arial" panose="020B0604020202020204" pitchFamily="34" charset="0"/>
                <a:ea typeface="Calibri" panose="020F0502020204030204" pitchFamily="34" charset="0"/>
                <a:cs typeface="Arial" panose="020B0604020202020204" pitchFamily="34" charset="0"/>
              </a:rPr>
              <a:t>150 - 200 </a:t>
            </a:r>
          </a:p>
          <a:p>
            <a:pPr lvl="0">
              <a:lnSpc>
                <a:spcPct val="107000"/>
              </a:lnSpc>
            </a:pPr>
            <a:endParaRPr lang="nl-NL" sz="2000" dirty="0">
              <a:effectLst/>
              <a:latin typeface="Arial" panose="020B0604020202020204" pitchFamily="34" charset="0"/>
              <a:ea typeface="Calibri" panose="020F0502020204030204" pitchFamily="34" charset="0"/>
              <a:cs typeface="Arial" panose="020B0604020202020204" pitchFamily="34" charset="0"/>
            </a:endParaRPr>
          </a:p>
          <a:p>
            <a:pPr lvl="0">
              <a:lnSpc>
                <a:spcPct val="107000"/>
              </a:lnSpc>
            </a:pPr>
            <a:r>
              <a:rPr lang="nl-NL" sz="2000" dirty="0">
                <a:effectLst/>
                <a:latin typeface="Arial" panose="020B0604020202020204" pitchFamily="34" charset="0"/>
                <a:ea typeface="Calibri" panose="020F0502020204030204" pitchFamily="34" charset="0"/>
                <a:cs typeface="Arial" panose="020B0604020202020204" pitchFamily="34" charset="0"/>
              </a:rPr>
              <a:t>7. </a:t>
            </a:r>
            <a:r>
              <a:rPr lang="nl-NL" sz="2000" dirty="0">
                <a:latin typeface="Arial" panose="020B0604020202020204" pitchFamily="34" charset="0"/>
                <a:cs typeface="Arial" panose="020B0604020202020204" pitchFamily="34" charset="0"/>
              </a:rPr>
              <a:t>Als je één biertje hebt gedronken, mag je daarna sowieso met de scooter naar huis rijden.</a:t>
            </a:r>
          </a:p>
          <a:p>
            <a:pPr marL="914400" lvl="1" indent="-457200">
              <a:lnSpc>
                <a:spcPct val="107000"/>
              </a:lnSpc>
              <a:buFont typeface="+mj-lt"/>
              <a:buAutoNum type="alphaLcPeriod"/>
            </a:pPr>
            <a:r>
              <a:rPr lang="nl-NL" sz="2000" dirty="0">
                <a:latin typeface="Arial" panose="020B0604020202020204" pitchFamily="34" charset="0"/>
                <a:cs typeface="Arial" panose="020B0604020202020204" pitchFamily="34" charset="0"/>
              </a:rPr>
              <a:t>Waar</a:t>
            </a:r>
          </a:p>
          <a:p>
            <a:pPr marL="914400" lvl="1" indent="-457200">
              <a:lnSpc>
                <a:spcPct val="107000"/>
              </a:lnSpc>
              <a:spcAft>
                <a:spcPts val="800"/>
              </a:spcAft>
              <a:buFont typeface="+mj-lt"/>
              <a:buAutoNum type="alphaLcPeriod"/>
            </a:pPr>
            <a:r>
              <a:rPr lang="nl-NL" sz="2000" b="1" dirty="0">
                <a:latin typeface="Arial" panose="020B0604020202020204" pitchFamily="34" charset="0"/>
                <a:cs typeface="Arial" panose="020B0604020202020204" pitchFamily="34" charset="0"/>
              </a:rPr>
              <a:t>Niet waar</a:t>
            </a:r>
          </a:p>
          <a:p>
            <a:pPr lvl="0">
              <a:lnSpc>
                <a:spcPct val="107000"/>
              </a:lnSpc>
            </a:pPr>
            <a:endParaRPr lang="nl-NL" sz="2000" dirty="0">
              <a:effectLst/>
              <a:latin typeface="Arial" panose="020B0604020202020204" pitchFamily="34" charset="0"/>
              <a:ea typeface="Calibri" panose="020F0502020204030204" pitchFamily="34" charset="0"/>
              <a:cs typeface="Arial" panose="020B0604020202020204" pitchFamily="34" charset="0"/>
            </a:endParaRPr>
          </a:p>
          <a:p>
            <a:pPr lvl="0">
              <a:lnSpc>
                <a:spcPct val="107000"/>
              </a:lnSpc>
            </a:pPr>
            <a:r>
              <a:rPr lang="nl-NL" sz="2000" dirty="0">
                <a:latin typeface="Arial" panose="020B0604020202020204" pitchFamily="34" charset="0"/>
                <a:cs typeface="Arial" panose="020B0604020202020204" pitchFamily="34" charset="0"/>
              </a:rPr>
              <a:t>8. Het maakt niet uit of je meerdere boetes krijgt. Je rijbewijs is van jou en mag niet afgepakt worden. </a:t>
            </a:r>
          </a:p>
          <a:p>
            <a:pPr marL="914400" lvl="1" indent="-457200">
              <a:lnSpc>
                <a:spcPct val="107000"/>
              </a:lnSpc>
              <a:buFont typeface="+mj-lt"/>
              <a:buAutoNum type="alphaLcPeriod"/>
            </a:pPr>
            <a:r>
              <a:rPr lang="nl-NL" sz="2000" dirty="0">
                <a:latin typeface="Arial" panose="020B0604020202020204" pitchFamily="34" charset="0"/>
                <a:cs typeface="Arial" panose="020B0604020202020204" pitchFamily="34" charset="0"/>
              </a:rPr>
              <a:t>Waar</a:t>
            </a:r>
          </a:p>
          <a:p>
            <a:pPr marL="914400" lvl="1" indent="-457200">
              <a:lnSpc>
                <a:spcPct val="107000"/>
              </a:lnSpc>
              <a:spcAft>
                <a:spcPts val="800"/>
              </a:spcAft>
              <a:buFont typeface="+mj-lt"/>
              <a:buAutoNum type="alphaLcPeriod"/>
            </a:pPr>
            <a:r>
              <a:rPr lang="nl-NL" sz="2000" b="1" dirty="0">
                <a:latin typeface="Arial" panose="020B0604020202020204" pitchFamily="34" charset="0"/>
                <a:cs typeface="Arial" panose="020B0604020202020204" pitchFamily="34" charset="0"/>
              </a:rPr>
              <a:t>Niet waar</a:t>
            </a:r>
          </a:p>
        </p:txBody>
      </p:sp>
    </p:spTree>
    <p:extLst>
      <p:ext uri="{BB962C8B-B14F-4D97-AF65-F5344CB8AC3E}">
        <p14:creationId xmlns:p14="http://schemas.microsoft.com/office/powerpoint/2010/main" val="1982936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 calcmode="lin" valueType="num">
                                      <p:cBhvr additive="base">
                                        <p:cTn id="1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 calcmode="lin" valueType="num">
                                      <p:cBhvr additive="base">
                                        <p:cTn id="15"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 calcmode="lin" valueType="num">
                                      <p:cBhvr additive="base">
                                        <p:cTn id="19"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 calcmode="lin" valueType="num">
                                      <p:cBhvr additive="base">
                                        <p:cTn id="23"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7">
                                            <p:txEl>
                                              <p:pRg st="6" end="6"/>
                                            </p:txEl>
                                          </p:spTgt>
                                        </p:tgtEl>
                                        <p:attrNameLst>
                                          <p:attrName>style.visibility</p:attrName>
                                        </p:attrNameLst>
                                      </p:cBhvr>
                                      <p:to>
                                        <p:strVal val="visible"/>
                                      </p:to>
                                    </p:set>
                                    <p:anim calcmode="lin" valueType="num">
                                      <p:cBhvr additive="base">
                                        <p:cTn id="29"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7">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7">
                                            <p:txEl>
                                              <p:pRg st="7" end="7"/>
                                            </p:txEl>
                                          </p:spTgt>
                                        </p:tgtEl>
                                        <p:attrNameLst>
                                          <p:attrName>style.visibility</p:attrName>
                                        </p:attrNameLst>
                                      </p:cBhvr>
                                      <p:to>
                                        <p:strVal val="visible"/>
                                      </p:to>
                                    </p:set>
                                    <p:anim calcmode="lin" valueType="num">
                                      <p:cBhvr additive="base">
                                        <p:cTn id="33"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7">
                                            <p:txEl>
                                              <p:pRg st="7" end="7"/>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7">
                                            <p:txEl>
                                              <p:pRg st="8" end="8"/>
                                            </p:txEl>
                                          </p:spTgt>
                                        </p:tgtEl>
                                        <p:attrNameLst>
                                          <p:attrName>style.visibility</p:attrName>
                                        </p:attrNameLst>
                                      </p:cBhvr>
                                      <p:to>
                                        <p:strVal val="visible"/>
                                      </p:to>
                                    </p:set>
                                    <p:anim calcmode="lin" valueType="num">
                                      <p:cBhvr additive="base">
                                        <p:cTn id="37" dur="500" fill="hold"/>
                                        <p:tgtEl>
                                          <p:spTgt spid="7">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7">
                                            <p:txEl>
                                              <p:pRg st="10" end="10"/>
                                            </p:txEl>
                                          </p:spTgt>
                                        </p:tgtEl>
                                        <p:attrNameLst>
                                          <p:attrName>style.visibility</p:attrName>
                                        </p:attrNameLst>
                                      </p:cBhvr>
                                      <p:to>
                                        <p:strVal val="visible"/>
                                      </p:to>
                                    </p:set>
                                    <p:anim calcmode="lin" valueType="num">
                                      <p:cBhvr additive="base">
                                        <p:cTn id="43" dur="500" fill="hold"/>
                                        <p:tgtEl>
                                          <p:spTgt spid="7">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
                                            <p:txEl>
                                              <p:pRg st="10" end="10"/>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7">
                                            <p:txEl>
                                              <p:pRg st="11" end="11"/>
                                            </p:txEl>
                                          </p:spTgt>
                                        </p:tgtEl>
                                        <p:attrNameLst>
                                          <p:attrName>style.visibility</p:attrName>
                                        </p:attrNameLst>
                                      </p:cBhvr>
                                      <p:to>
                                        <p:strVal val="visible"/>
                                      </p:to>
                                    </p:set>
                                    <p:anim calcmode="lin" valueType="num">
                                      <p:cBhvr additive="base">
                                        <p:cTn id="47" dur="500" fill="hold"/>
                                        <p:tgtEl>
                                          <p:spTgt spid="7">
                                            <p:txEl>
                                              <p:pRg st="11" end="11"/>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7">
                                            <p:txEl>
                                              <p:pRg st="11" end="11"/>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
                                            <p:txEl>
                                              <p:pRg st="12" end="12"/>
                                            </p:txEl>
                                          </p:spTgt>
                                        </p:tgtEl>
                                        <p:attrNameLst>
                                          <p:attrName>style.visibility</p:attrName>
                                        </p:attrNameLst>
                                      </p:cBhvr>
                                      <p:to>
                                        <p:strVal val="visible"/>
                                      </p:to>
                                    </p:set>
                                    <p:anim calcmode="lin" valueType="num">
                                      <p:cBhvr additive="base">
                                        <p:cTn id="51" dur="500" fill="hold"/>
                                        <p:tgtEl>
                                          <p:spTgt spid="7">
                                            <p:txEl>
                                              <p:pRg st="12" end="12"/>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7">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6D4317-FE30-0CD1-A7B4-F47A7788C333}"/>
            </a:ext>
          </a:extLst>
        </p:cNvPr>
        <p:cNvGrpSpPr/>
        <p:nvPr/>
      </p:nvGrpSpPr>
      <p:grpSpPr>
        <a:xfrm>
          <a:off x="0" y="0"/>
          <a:ext cx="0" cy="0"/>
          <a:chOff x="0" y="0"/>
          <a:chExt cx="0" cy="0"/>
        </a:xfrm>
      </p:grpSpPr>
      <p:sp>
        <p:nvSpPr>
          <p:cNvPr id="4" name="Tekstvak 3">
            <a:extLst>
              <a:ext uri="{FF2B5EF4-FFF2-40B4-BE49-F238E27FC236}">
                <a16:creationId xmlns:a16="http://schemas.microsoft.com/office/drawing/2014/main" id="{849C6E9F-6A30-DE8E-2BF7-76FF719AFDD1}"/>
              </a:ext>
            </a:extLst>
          </p:cNvPr>
          <p:cNvSpPr txBox="1"/>
          <p:nvPr/>
        </p:nvSpPr>
        <p:spPr>
          <a:xfrm>
            <a:off x="435482" y="2311568"/>
            <a:ext cx="11756518" cy="1015663"/>
          </a:xfrm>
          <a:prstGeom prst="rect">
            <a:avLst/>
          </a:prstGeom>
          <a:noFill/>
        </p:spPr>
        <p:txBody>
          <a:bodyPr wrap="square" lIns="91440" tIns="45720" rIns="91440" bIns="45720" rtlCol="0" anchor="t">
            <a:spAutoFit/>
          </a:bodyPr>
          <a:lstStyle/>
          <a:p>
            <a:pPr algn="ctr"/>
            <a:r>
              <a:rPr lang="nl-NL" sz="6000" b="1" dirty="0">
                <a:solidFill>
                  <a:schemeClr val="bg1"/>
                </a:solidFill>
                <a:latin typeface="Arial"/>
                <a:cs typeface="Arial"/>
              </a:rPr>
              <a:t>Lijnenspel</a:t>
            </a:r>
            <a:endParaRPr lang="nl-NL" sz="6000" dirty="0">
              <a:solidFill>
                <a:schemeClr val="bg1"/>
              </a:solidFill>
              <a:cs typeface="Calibri"/>
            </a:endParaRPr>
          </a:p>
        </p:txBody>
      </p:sp>
      <p:sp>
        <p:nvSpPr>
          <p:cNvPr id="6" name="Rechthoek 5">
            <a:extLst>
              <a:ext uri="{FF2B5EF4-FFF2-40B4-BE49-F238E27FC236}">
                <a16:creationId xmlns:a16="http://schemas.microsoft.com/office/drawing/2014/main" id="{7423CC98-A722-225E-B8C7-695B3D75F0D8}"/>
              </a:ext>
            </a:extLst>
          </p:cNvPr>
          <p:cNvSpPr/>
          <p:nvPr/>
        </p:nvSpPr>
        <p:spPr>
          <a:xfrm>
            <a:off x="0" y="0"/>
            <a:ext cx="435483" cy="6858000"/>
          </a:xfrm>
          <a:prstGeom prst="rect">
            <a:avLst/>
          </a:prstGeom>
          <a:solidFill>
            <a:srgbClr val="91CA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Rechthoek 1">
            <a:extLst>
              <a:ext uri="{FF2B5EF4-FFF2-40B4-BE49-F238E27FC236}">
                <a16:creationId xmlns:a16="http://schemas.microsoft.com/office/drawing/2014/main" id="{F320437C-7C2B-EBFD-73BA-F2B4D799A18B}"/>
              </a:ext>
            </a:extLst>
          </p:cNvPr>
          <p:cNvSpPr/>
          <p:nvPr/>
        </p:nvSpPr>
        <p:spPr>
          <a:xfrm>
            <a:off x="-1" y="0"/>
            <a:ext cx="435483" cy="6858000"/>
          </a:xfrm>
          <a:prstGeom prst="rect">
            <a:avLst/>
          </a:prstGeom>
          <a:solidFill>
            <a:srgbClr val="FFD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3D077782-9E26-74E3-1D06-5945189B698E}"/>
              </a:ext>
            </a:extLst>
          </p:cNvPr>
          <p:cNvSpPr txBox="1"/>
          <p:nvPr/>
        </p:nvSpPr>
        <p:spPr>
          <a:xfrm>
            <a:off x="-408580" y="4177734"/>
            <a:ext cx="4453041" cy="954107"/>
          </a:xfrm>
          <a:prstGeom prst="rect">
            <a:avLst/>
          </a:prstGeom>
          <a:noFill/>
        </p:spPr>
        <p:txBody>
          <a:bodyPr wrap="square" lIns="91440" tIns="45720" rIns="91440" bIns="45720" rtlCol="0" anchor="t">
            <a:spAutoFit/>
          </a:bodyPr>
          <a:lstStyle/>
          <a:p>
            <a:pPr algn="ctr"/>
            <a:r>
              <a:rPr lang="nl-NL" sz="2800" dirty="0">
                <a:solidFill>
                  <a:schemeClr val="bg1"/>
                </a:solidFill>
                <a:latin typeface="Arial"/>
                <a:cs typeface="Arial"/>
              </a:rPr>
              <a:t>Helemaal </a:t>
            </a:r>
          </a:p>
          <a:p>
            <a:pPr algn="ctr"/>
            <a:r>
              <a:rPr lang="nl-NL" sz="2800" dirty="0">
                <a:solidFill>
                  <a:schemeClr val="bg1"/>
                </a:solidFill>
                <a:latin typeface="Arial"/>
                <a:cs typeface="Arial"/>
              </a:rPr>
              <a:t>oneens</a:t>
            </a:r>
            <a:endParaRPr lang="nl-NL" sz="2800" dirty="0">
              <a:solidFill>
                <a:schemeClr val="bg1"/>
              </a:solidFill>
              <a:cs typeface="Calibri"/>
            </a:endParaRPr>
          </a:p>
        </p:txBody>
      </p:sp>
      <p:sp>
        <p:nvSpPr>
          <p:cNvPr id="9" name="Tekstvak 8">
            <a:extLst>
              <a:ext uri="{FF2B5EF4-FFF2-40B4-BE49-F238E27FC236}">
                <a16:creationId xmlns:a16="http://schemas.microsoft.com/office/drawing/2014/main" id="{22785CB7-C217-6F5B-C1DC-C3F32AD645BC}"/>
              </a:ext>
            </a:extLst>
          </p:cNvPr>
          <p:cNvSpPr txBox="1"/>
          <p:nvPr/>
        </p:nvSpPr>
        <p:spPr>
          <a:xfrm>
            <a:off x="8334820" y="4203234"/>
            <a:ext cx="4453041" cy="954107"/>
          </a:xfrm>
          <a:prstGeom prst="rect">
            <a:avLst/>
          </a:prstGeom>
          <a:noFill/>
        </p:spPr>
        <p:txBody>
          <a:bodyPr wrap="square" lIns="91440" tIns="45720" rIns="91440" bIns="45720" rtlCol="0" anchor="t">
            <a:spAutoFit/>
          </a:bodyPr>
          <a:lstStyle/>
          <a:p>
            <a:pPr algn="ctr"/>
            <a:r>
              <a:rPr lang="nl-NL" sz="2800" dirty="0">
                <a:solidFill>
                  <a:schemeClr val="bg1"/>
                </a:solidFill>
                <a:latin typeface="Arial"/>
                <a:cs typeface="Arial"/>
              </a:rPr>
              <a:t>Helemaal </a:t>
            </a:r>
          </a:p>
          <a:p>
            <a:pPr algn="ctr"/>
            <a:r>
              <a:rPr lang="nl-NL" sz="2800" dirty="0">
                <a:solidFill>
                  <a:schemeClr val="bg1"/>
                </a:solidFill>
                <a:latin typeface="Arial"/>
                <a:cs typeface="Arial"/>
              </a:rPr>
              <a:t>eens</a:t>
            </a:r>
            <a:endParaRPr lang="nl-NL" sz="2800" dirty="0">
              <a:solidFill>
                <a:schemeClr val="bg1"/>
              </a:solidFill>
              <a:cs typeface="Calibri"/>
            </a:endParaRPr>
          </a:p>
        </p:txBody>
      </p:sp>
      <p:cxnSp>
        <p:nvCxnSpPr>
          <p:cNvPr id="5" name="Rechte verbindingslijn met pijl 4">
            <a:extLst>
              <a:ext uri="{FF2B5EF4-FFF2-40B4-BE49-F238E27FC236}">
                <a16:creationId xmlns:a16="http://schemas.microsoft.com/office/drawing/2014/main" id="{D12D504F-CB6A-4A0D-C16A-83E889C48108}"/>
              </a:ext>
            </a:extLst>
          </p:cNvPr>
          <p:cNvCxnSpPr>
            <a:cxnSpLocks/>
          </p:cNvCxnSpPr>
          <p:nvPr/>
        </p:nvCxnSpPr>
        <p:spPr>
          <a:xfrm flipH="1">
            <a:off x="2871788" y="4700590"/>
            <a:ext cx="6707981" cy="0"/>
          </a:xfrm>
          <a:prstGeom prst="straightConnector1">
            <a:avLst/>
          </a:prstGeom>
          <a:ln w="5715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84025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91CAFB"/>
        </a:solidFill>
        <a:effectLst/>
      </p:bgPr>
    </p:bg>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C28E7B33-BF0A-4F68-A192-47527D2E1854}"/>
              </a:ext>
            </a:extLst>
          </p:cNvPr>
          <p:cNvSpPr txBox="1"/>
          <p:nvPr/>
        </p:nvSpPr>
        <p:spPr>
          <a:xfrm>
            <a:off x="435482" y="382268"/>
            <a:ext cx="11756518" cy="923330"/>
          </a:xfrm>
          <a:prstGeom prst="rect">
            <a:avLst/>
          </a:prstGeom>
          <a:noFill/>
        </p:spPr>
        <p:txBody>
          <a:bodyPr wrap="square" lIns="91440" tIns="45720" rIns="91440" bIns="45720" rtlCol="0" anchor="t">
            <a:spAutoFit/>
          </a:bodyPr>
          <a:lstStyle/>
          <a:p>
            <a:pPr algn="ctr"/>
            <a:r>
              <a:rPr lang="nl-NL" sz="5400" b="1" dirty="0">
                <a:solidFill>
                  <a:schemeClr val="bg1"/>
                </a:solidFill>
                <a:latin typeface="Arial"/>
                <a:cs typeface="Arial"/>
              </a:rPr>
              <a:t>Zonder rijbewijs op een scooter</a:t>
            </a:r>
            <a:endParaRPr lang="nl-NL" sz="5400" dirty="0">
              <a:solidFill>
                <a:schemeClr val="bg1"/>
              </a:solidFill>
              <a:cs typeface="Calibri"/>
            </a:endParaRPr>
          </a:p>
        </p:txBody>
      </p:sp>
      <p:sp>
        <p:nvSpPr>
          <p:cNvPr id="6" name="Rechthoek 5">
            <a:extLst>
              <a:ext uri="{FF2B5EF4-FFF2-40B4-BE49-F238E27FC236}">
                <a16:creationId xmlns:a16="http://schemas.microsoft.com/office/drawing/2014/main" id="{2BE8A646-2D3E-8729-A2F2-B81776CF3A7E}"/>
              </a:ext>
            </a:extLst>
          </p:cNvPr>
          <p:cNvSpPr/>
          <p:nvPr/>
        </p:nvSpPr>
        <p:spPr>
          <a:xfrm>
            <a:off x="0" y="0"/>
            <a:ext cx="435483" cy="6858000"/>
          </a:xfrm>
          <a:prstGeom prst="rect">
            <a:avLst/>
          </a:prstGeom>
          <a:solidFill>
            <a:srgbClr val="91CA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Rechthoek 1">
            <a:extLst>
              <a:ext uri="{FF2B5EF4-FFF2-40B4-BE49-F238E27FC236}">
                <a16:creationId xmlns:a16="http://schemas.microsoft.com/office/drawing/2014/main" id="{4825E160-720F-440D-26B3-569AB26E5839}"/>
              </a:ext>
            </a:extLst>
          </p:cNvPr>
          <p:cNvSpPr/>
          <p:nvPr/>
        </p:nvSpPr>
        <p:spPr>
          <a:xfrm>
            <a:off x="-1" y="0"/>
            <a:ext cx="435483" cy="6858000"/>
          </a:xfrm>
          <a:prstGeom prst="rect">
            <a:avLst/>
          </a:prstGeom>
          <a:solidFill>
            <a:srgbClr val="FFD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ekstvak 2">
            <a:extLst>
              <a:ext uri="{FF2B5EF4-FFF2-40B4-BE49-F238E27FC236}">
                <a16:creationId xmlns:a16="http://schemas.microsoft.com/office/drawing/2014/main" id="{95577E69-4EFF-7BE2-1683-C3F4E179C826}"/>
              </a:ext>
            </a:extLst>
          </p:cNvPr>
          <p:cNvSpPr txBox="1"/>
          <p:nvPr/>
        </p:nvSpPr>
        <p:spPr>
          <a:xfrm>
            <a:off x="1164432" y="1690062"/>
            <a:ext cx="10401300" cy="4524315"/>
          </a:xfrm>
          <a:prstGeom prst="rect">
            <a:avLst/>
          </a:prstGeom>
          <a:noFill/>
        </p:spPr>
        <p:txBody>
          <a:bodyPr wrap="square" rtlCol="0">
            <a:spAutoFit/>
          </a:bodyPr>
          <a:lstStyle/>
          <a:p>
            <a:r>
              <a:rPr lang="nl-NL" sz="2400" dirty="0">
                <a:solidFill>
                  <a:schemeClr val="bg1"/>
                </a:solidFill>
                <a:latin typeface="Arial" panose="020B0604020202020204" pitchFamily="34" charset="0"/>
                <a:cs typeface="Arial" panose="020B0604020202020204" pitchFamily="34" charset="0"/>
              </a:rPr>
              <a:t>Noa (16 jaar) wil heel graag een scooter. Ze woont ver van school af en is het zat om de hele tijd te moeten fietsen. Bovendien hebben veel van haar vrienden ook een scooter. Haar ouders vinden dat ze haar rijbewijs en de scooter zelf moet betalen, maar ze heeft het geld nog lang niet bij elkaar gespaard. Yousra, een vriendin van Noa, stelt voor dat ze alvast een paar keer kan oefenen met haar scooter zodat ze later sneller haar rijbewijs haalt. Noa twijfelt of ze dit wel moet doen, maar Yousra zegt tegen haar: </a:t>
            </a:r>
            <a:r>
              <a:rPr lang="nl-NL" sz="2400" i="1" dirty="0">
                <a:solidFill>
                  <a:schemeClr val="bg1"/>
                </a:solidFill>
                <a:latin typeface="Arial" panose="020B0604020202020204" pitchFamily="34" charset="0"/>
                <a:cs typeface="Arial" panose="020B0604020202020204" pitchFamily="34" charset="0"/>
              </a:rPr>
              <a:t>“Maak je nou maar geen zorgen, niemand gaat het door hebben.” </a:t>
            </a:r>
            <a:r>
              <a:rPr lang="nl-NL" sz="2400" dirty="0">
                <a:solidFill>
                  <a:schemeClr val="bg1"/>
                </a:solidFill>
                <a:latin typeface="Arial" panose="020B0604020202020204" pitchFamily="34" charset="0"/>
                <a:cs typeface="Arial" panose="020B0604020202020204" pitchFamily="34" charset="0"/>
              </a:rPr>
              <a:t>Na school zoeken ze een rustige plek en Noa rijdt een flink stuk op de scooter met haar vriendin achterop. Noa schrikt heel erg als ze een motoragent ziet die haar vraagt om te stoppen. Ze zet gelijk de scooter neer en raakt in paniek.</a:t>
            </a:r>
          </a:p>
        </p:txBody>
      </p:sp>
    </p:spTree>
    <p:extLst>
      <p:ext uri="{BB962C8B-B14F-4D97-AF65-F5344CB8AC3E}">
        <p14:creationId xmlns:p14="http://schemas.microsoft.com/office/powerpoint/2010/main" val="35151960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91CAFB"/>
        </a:solidFill>
        <a:effectLst/>
      </p:bgPr>
    </p:bg>
    <p:spTree>
      <p:nvGrpSpPr>
        <p:cNvPr id="1" name="">
          <a:extLst>
            <a:ext uri="{FF2B5EF4-FFF2-40B4-BE49-F238E27FC236}">
              <a16:creationId xmlns:a16="http://schemas.microsoft.com/office/drawing/2014/main" id="{EBA00E24-F04B-A8B1-2E28-0986033FF47D}"/>
            </a:ext>
          </a:extLst>
        </p:cNvPr>
        <p:cNvGrpSpPr/>
        <p:nvPr/>
      </p:nvGrpSpPr>
      <p:grpSpPr>
        <a:xfrm>
          <a:off x="0" y="0"/>
          <a:ext cx="0" cy="0"/>
          <a:chOff x="0" y="0"/>
          <a:chExt cx="0" cy="0"/>
        </a:xfrm>
      </p:grpSpPr>
      <p:sp>
        <p:nvSpPr>
          <p:cNvPr id="4" name="Tekstvak 3">
            <a:extLst>
              <a:ext uri="{FF2B5EF4-FFF2-40B4-BE49-F238E27FC236}">
                <a16:creationId xmlns:a16="http://schemas.microsoft.com/office/drawing/2014/main" id="{2AB9C20D-CF5A-0F7D-366D-7C80CEBFD33C}"/>
              </a:ext>
            </a:extLst>
          </p:cNvPr>
          <p:cNvSpPr txBox="1"/>
          <p:nvPr/>
        </p:nvSpPr>
        <p:spPr>
          <a:xfrm>
            <a:off x="217740" y="684609"/>
            <a:ext cx="11756518" cy="923330"/>
          </a:xfrm>
          <a:prstGeom prst="rect">
            <a:avLst/>
          </a:prstGeom>
          <a:noFill/>
        </p:spPr>
        <p:txBody>
          <a:bodyPr wrap="square" lIns="91440" tIns="45720" rIns="91440" bIns="45720" rtlCol="0" anchor="t">
            <a:spAutoFit/>
          </a:bodyPr>
          <a:lstStyle/>
          <a:p>
            <a:pPr algn="ctr"/>
            <a:r>
              <a:rPr lang="nl-NL" sz="5400" b="1" dirty="0">
                <a:solidFill>
                  <a:schemeClr val="bg1"/>
                </a:solidFill>
                <a:latin typeface="Arial"/>
                <a:cs typeface="Arial"/>
              </a:rPr>
              <a:t>Stelling</a:t>
            </a:r>
            <a:endParaRPr lang="nl-NL" sz="5400" dirty="0">
              <a:solidFill>
                <a:schemeClr val="bg1"/>
              </a:solidFill>
              <a:cs typeface="Calibri"/>
            </a:endParaRPr>
          </a:p>
        </p:txBody>
      </p:sp>
      <p:sp>
        <p:nvSpPr>
          <p:cNvPr id="6" name="Rechthoek 5">
            <a:extLst>
              <a:ext uri="{FF2B5EF4-FFF2-40B4-BE49-F238E27FC236}">
                <a16:creationId xmlns:a16="http://schemas.microsoft.com/office/drawing/2014/main" id="{B943378E-6354-7FF3-6F57-9FE01970D461}"/>
              </a:ext>
            </a:extLst>
          </p:cNvPr>
          <p:cNvSpPr/>
          <p:nvPr/>
        </p:nvSpPr>
        <p:spPr>
          <a:xfrm>
            <a:off x="0" y="0"/>
            <a:ext cx="435483" cy="6858000"/>
          </a:xfrm>
          <a:prstGeom prst="rect">
            <a:avLst/>
          </a:prstGeom>
          <a:solidFill>
            <a:srgbClr val="91CA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Rechthoek 1">
            <a:extLst>
              <a:ext uri="{FF2B5EF4-FFF2-40B4-BE49-F238E27FC236}">
                <a16:creationId xmlns:a16="http://schemas.microsoft.com/office/drawing/2014/main" id="{1B0A0B43-43AB-BF1B-AF62-710437C703A9}"/>
              </a:ext>
            </a:extLst>
          </p:cNvPr>
          <p:cNvSpPr/>
          <p:nvPr/>
        </p:nvSpPr>
        <p:spPr>
          <a:xfrm>
            <a:off x="-1" y="0"/>
            <a:ext cx="435483" cy="6858000"/>
          </a:xfrm>
          <a:prstGeom prst="rect">
            <a:avLst/>
          </a:prstGeom>
          <a:solidFill>
            <a:srgbClr val="FFD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ekstvak 2">
            <a:extLst>
              <a:ext uri="{FF2B5EF4-FFF2-40B4-BE49-F238E27FC236}">
                <a16:creationId xmlns:a16="http://schemas.microsoft.com/office/drawing/2014/main" id="{47C2DA99-7037-DC5A-5C06-61BF299309C9}"/>
              </a:ext>
            </a:extLst>
          </p:cNvPr>
          <p:cNvSpPr txBox="1"/>
          <p:nvPr/>
        </p:nvSpPr>
        <p:spPr>
          <a:xfrm>
            <a:off x="895349" y="3044279"/>
            <a:ext cx="10401300" cy="769441"/>
          </a:xfrm>
          <a:prstGeom prst="rect">
            <a:avLst/>
          </a:prstGeom>
          <a:noFill/>
        </p:spPr>
        <p:txBody>
          <a:bodyPr wrap="square" rtlCol="0">
            <a:spAutoFit/>
          </a:bodyPr>
          <a:lstStyle/>
          <a:p>
            <a:pPr algn="ctr"/>
            <a:r>
              <a:rPr lang="nl-NL" sz="4400" dirty="0" err="1">
                <a:solidFill>
                  <a:schemeClr val="bg1"/>
                </a:solidFill>
                <a:latin typeface="Arial" panose="020B0604020202020204" pitchFamily="34" charset="0"/>
                <a:cs typeface="Arial" panose="020B0604020202020204" pitchFamily="34" charset="0"/>
              </a:rPr>
              <a:t>Yousra</a:t>
            </a:r>
            <a:r>
              <a:rPr lang="nl-NL" sz="4400" dirty="0">
                <a:solidFill>
                  <a:schemeClr val="bg1"/>
                </a:solidFill>
                <a:latin typeface="Arial" panose="020B0604020202020204" pitchFamily="34" charset="0"/>
                <a:cs typeface="Arial" panose="020B0604020202020204" pitchFamily="34" charset="0"/>
              </a:rPr>
              <a:t> is een goede vriendin voor Noa.</a:t>
            </a:r>
          </a:p>
        </p:txBody>
      </p:sp>
    </p:spTree>
    <p:extLst>
      <p:ext uri="{BB962C8B-B14F-4D97-AF65-F5344CB8AC3E}">
        <p14:creationId xmlns:p14="http://schemas.microsoft.com/office/powerpoint/2010/main" val="35329008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91CAFB"/>
        </a:solidFill>
        <a:effectLst/>
      </p:bgPr>
    </p:bg>
    <p:spTree>
      <p:nvGrpSpPr>
        <p:cNvPr id="1" name="">
          <a:extLst>
            <a:ext uri="{FF2B5EF4-FFF2-40B4-BE49-F238E27FC236}">
              <a16:creationId xmlns:a16="http://schemas.microsoft.com/office/drawing/2014/main" id="{962620CF-F8D9-E21C-625D-CAC9F8CB01A2}"/>
            </a:ext>
          </a:extLst>
        </p:cNvPr>
        <p:cNvGrpSpPr/>
        <p:nvPr/>
      </p:nvGrpSpPr>
      <p:grpSpPr>
        <a:xfrm>
          <a:off x="0" y="0"/>
          <a:ext cx="0" cy="0"/>
          <a:chOff x="0" y="0"/>
          <a:chExt cx="0" cy="0"/>
        </a:xfrm>
      </p:grpSpPr>
      <p:sp>
        <p:nvSpPr>
          <p:cNvPr id="4" name="Tekstvak 3">
            <a:extLst>
              <a:ext uri="{FF2B5EF4-FFF2-40B4-BE49-F238E27FC236}">
                <a16:creationId xmlns:a16="http://schemas.microsoft.com/office/drawing/2014/main" id="{99000CA2-4E5B-34BC-C3F8-CBEFF22F68FA}"/>
              </a:ext>
            </a:extLst>
          </p:cNvPr>
          <p:cNvSpPr txBox="1"/>
          <p:nvPr/>
        </p:nvSpPr>
        <p:spPr>
          <a:xfrm>
            <a:off x="217740" y="684609"/>
            <a:ext cx="11756518" cy="923330"/>
          </a:xfrm>
          <a:prstGeom prst="rect">
            <a:avLst/>
          </a:prstGeom>
          <a:noFill/>
        </p:spPr>
        <p:txBody>
          <a:bodyPr wrap="square" lIns="91440" tIns="45720" rIns="91440" bIns="45720" rtlCol="0" anchor="t">
            <a:spAutoFit/>
          </a:bodyPr>
          <a:lstStyle/>
          <a:p>
            <a:pPr algn="ctr"/>
            <a:r>
              <a:rPr lang="nl-NL" sz="5400" b="1" dirty="0">
                <a:solidFill>
                  <a:schemeClr val="bg1"/>
                </a:solidFill>
                <a:latin typeface="Arial"/>
                <a:cs typeface="Arial"/>
              </a:rPr>
              <a:t>Stelling</a:t>
            </a:r>
            <a:endParaRPr lang="nl-NL" sz="5400" dirty="0">
              <a:solidFill>
                <a:schemeClr val="bg1"/>
              </a:solidFill>
              <a:cs typeface="Calibri"/>
            </a:endParaRPr>
          </a:p>
        </p:txBody>
      </p:sp>
      <p:sp>
        <p:nvSpPr>
          <p:cNvPr id="6" name="Rechthoek 5">
            <a:extLst>
              <a:ext uri="{FF2B5EF4-FFF2-40B4-BE49-F238E27FC236}">
                <a16:creationId xmlns:a16="http://schemas.microsoft.com/office/drawing/2014/main" id="{62BB58E2-1CAD-4794-BE85-2367717BE9AB}"/>
              </a:ext>
            </a:extLst>
          </p:cNvPr>
          <p:cNvSpPr/>
          <p:nvPr/>
        </p:nvSpPr>
        <p:spPr>
          <a:xfrm>
            <a:off x="0" y="0"/>
            <a:ext cx="435483" cy="6858000"/>
          </a:xfrm>
          <a:prstGeom prst="rect">
            <a:avLst/>
          </a:prstGeom>
          <a:solidFill>
            <a:srgbClr val="91CA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Rechthoek 1">
            <a:extLst>
              <a:ext uri="{FF2B5EF4-FFF2-40B4-BE49-F238E27FC236}">
                <a16:creationId xmlns:a16="http://schemas.microsoft.com/office/drawing/2014/main" id="{A78CF991-936B-6950-3F1B-1CEF38319989}"/>
              </a:ext>
            </a:extLst>
          </p:cNvPr>
          <p:cNvSpPr/>
          <p:nvPr/>
        </p:nvSpPr>
        <p:spPr>
          <a:xfrm>
            <a:off x="-1" y="0"/>
            <a:ext cx="435483" cy="6858000"/>
          </a:xfrm>
          <a:prstGeom prst="rect">
            <a:avLst/>
          </a:prstGeom>
          <a:solidFill>
            <a:srgbClr val="FFD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ekstvak 2">
            <a:extLst>
              <a:ext uri="{FF2B5EF4-FFF2-40B4-BE49-F238E27FC236}">
                <a16:creationId xmlns:a16="http://schemas.microsoft.com/office/drawing/2014/main" id="{5C63DA7F-9C99-FCF4-0321-1143D2295D67}"/>
              </a:ext>
            </a:extLst>
          </p:cNvPr>
          <p:cNvSpPr txBox="1"/>
          <p:nvPr/>
        </p:nvSpPr>
        <p:spPr>
          <a:xfrm>
            <a:off x="895349" y="3044279"/>
            <a:ext cx="10401300" cy="1446550"/>
          </a:xfrm>
          <a:prstGeom prst="rect">
            <a:avLst/>
          </a:prstGeom>
          <a:noFill/>
        </p:spPr>
        <p:txBody>
          <a:bodyPr wrap="square" rtlCol="0">
            <a:spAutoFit/>
          </a:bodyPr>
          <a:lstStyle/>
          <a:p>
            <a:pPr algn="ctr"/>
            <a:r>
              <a:rPr lang="nl-NL" sz="4400" dirty="0">
                <a:solidFill>
                  <a:schemeClr val="bg1"/>
                </a:solidFill>
                <a:latin typeface="Arial" panose="020B0604020202020204" pitchFamily="34" charset="0"/>
                <a:cs typeface="Arial" panose="020B0604020202020204" pitchFamily="34" charset="0"/>
              </a:rPr>
              <a:t>Ik vind het normaal wanneer jongeren rijden zonder rijbewijs.</a:t>
            </a:r>
          </a:p>
        </p:txBody>
      </p:sp>
    </p:spTree>
    <p:extLst>
      <p:ext uri="{BB962C8B-B14F-4D97-AF65-F5344CB8AC3E}">
        <p14:creationId xmlns:p14="http://schemas.microsoft.com/office/powerpoint/2010/main" val="27813291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C3E4A"/>
        </a:solidFill>
        <a:effectLst/>
      </p:bgPr>
    </p:bg>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C28E7B33-BF0A-4F68-A192-47527D2E1854}"/>
              </a:ext>
            </a:extLst>
          </p:cNvPr>
          <p:cNvSpPr txBox="1"/>
          <p:nvPr/>
        </p:nvSpPr>
        <p:spPr>
          <a:xfrm>
            <a:off x="435482" y="218246"/>
            <a:ext cx="11756518" cy="1446550"/>
          </a:xfrm>
          <a:prstGeom prst="rect">
            <a:avLst/>
          </a:prstGeom>
          <a:noFill/>
        </p:spPr>
        <p:txBody>
          <a:bodyPr wrap="square" lIns="91440" tIns="45720" rIns="91440" bIns="45720" rtlCol="0" anchor="t">
            <a:spAutoFit/>
          </a:bodyPr>
          <a:lstStyle/>
          <a:p>
            <a:pPr algn="ctr"/>
            <a:r>
              <a:rPr lang="nl-NL" sz="4400" b="1" dirty="0" err="1">
                <a:solidFill>
                  <a:schemeClr val="bg1"/>
                </a:solidFill>
                <a:latin typeface="Arial"/>
                <a:cs typeface="Arial"/>
              </a:rPr>
              <a:t>Fatbikes</a:t>
            </a:r>
            <a:r>
              <a:rPr lang="nl-NL" sz="4400" b="1" dirty="0">
                <a:solidFill>
                  <a:schemeClr val="bg1"/>
                </a:solidFill>
                <a:latin typeface="Arial"/>
                <a:cs typeface="Arial"/>
              </a:rPr>
              <a:t>, scooters en risicovol gedrag in het verkeer</a:t>
            </a:r>
          </a:p>
        </p:txBody>
      </p:sp>
      <p:sp>
        <p:nvSpPr>
          <p:cNvPr id="6" name="Rechthoek 5">
            <a:extLst>
              <a:ext uri="{FF2B5EF4-FFF2-40B4-BE49-F238E27FC236}">
                <a16:creationId xmlns:a16="http://schemas.microsoft.com/office/drawing/2014/main" id="{2BE8A646-2D3E-8729-A2F2-B81776CF3A7E}"/>
              </a:ext>
            </a:extLst>
          </p:cNvPr>
          <p:cNvSpPr/>
          <p:nvPr/>
        </p:nvSpPr>
        <p:spPr>
          <a:xfrm>
            <a:off x="0" y="0"/>
            <a:ext cx="435483" cy="6858000"/>
          </a:xfrm>
          <a:prstGeom prst="rect">
            <a:avLst/>
          </a:prstGeom>
          <a:solidFill>
            <a:srgbClr val="91CA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Rechthoek 1">
            <a:extLst>
              <a:ext uri="{FF2B5EF4-FFF2-40B4-BE49-F238E27FC236}">
                <a16:creationId xmlns:a16="http://schemas.microsoft.com/office/drawing/2014/main" id="{4825E160-720F-440D-26B3-569AB26E5839}"/>
              </a:ext>
            </a:extLst>
          </p:cNvPr>
          <p:cNvSpPr/>
          <p:nvPr/>
        </p:nvSpPr>
        <p:spPr>
          <a:xfrm>
            <a:off x="-1" y="0"/>
            <a:ext cx="435483" cy="6858000"/>
          </a:xfrm>
          <a:prstGeom prst="rect">
            <a:avLst/>
          </a:prstGeom>
          <a:solidFill>
            <a:srgbClr val="91CA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3" name="Onlinemedia 2" title="Meisje spijt van opgevoerde fatbike: ‘Je verliest controle’">
            <a:hlinkClick r:id="" action="ppaction://media"/>
            <a:extLst>
              <a:ext uri="{FF2B5EF4-FFF2-40B4-BE49-F238E27FC236}">
                <a16:creationId xmlns:a16="http://schemas.microsoft.com/office/drawing/2014/main" id="{A52E7E47-CF2A-B256-4137-D26CC853BD4B}"/>
              </a:ext>
            </a:extLst>
          </p:cNvPr>
          <p:cNvPicPr>
            <a:picLocks noRot="1" noChangeAspect="1"/>
          </p:cNvPicPr>
          <p:nvPr>
            <a:videoFile r:link="rId1"/>
          </p:nvPr>
        </p:nvPicPr>
        <p:blipFill>
          <a:blip r:embed="rId5"/>
          <a:stretch>
            <a:fillRect/>
          </a:stretch>
        </p:blipFill>
        <p:spPr>
          <a:xfrm>
            <a:off x="6717323" y="3217985"/>
            <a:ext cx="5080000" cy="2870200"/>
          </a:xfrm>
          <a:prstGeom prst="rect">
            <a:avLst/>
          </a:prstGeom>
        </p:spPr>
      </p:pic>
      <p:pic>
        <p:nvPicPr>
          <p:cNvPr id="5" name="Onlinemedia 4" title="Fatbikes populair onder scholieren, ondanks ongeval: ‘Het heeft status’">
            <a:hlinkClick r:id="" action="ppaction://media"/>
            <a:extLst>
              <a:ext uri="{FF2B5EF4-FFF2-40B4-BE49-F238E27FC236}">
                <a16:creationId xmlns:a16="http://schemas.microsoft.com/office/drawing/2014/main" id="{C0AA1D60-122B-C9B2-ACE5-749F1C53D35C}"/>
              </a:ext>
            </a:extLst>
          </p:cNvPr>
          <p:cNvPicPr>
            <a:picLocks noRot="1" noChangeAspect="1"/>
          </p:cNvPicPr>
          <p:nvPr>
            <a:videoFile r:link="rId2"/>
          </p:nvPr>
        </p:nvPicPr>
        <p:blipFill>
          <a:blip r:embed="rId6"/>
          <a:stretch>
            <a:fillRect/>
          </a:stretch>
        </p:blipFill>
        <p:spPr>
          <a:xfrm>
            <a:off x="785445" y="3217985"/>
            <a:ext cx="5080001" cy="2870201"/>
          </a:xfrm>
          <a:prstGeom prst="rect">
            <a:avLst/>
          </a:prstGeom>
        </p:spPr>
      </p:pic>
    </p:spTree>
    <p:extLst>
      <p:ext uri="{BB962C8B-B14F-4D97-AF65-F5344CB8AC3E}">
        <p14:creationId xmlns:p14="http://schemas.microsoft.com/office/powerpoint/2010/main" val="2060408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3"/>
                </p:tgtEl>
              </p:cMediaNode>
            </p:video>
            <p:seq concurrent="1" nextAc="seek">
              <p:cTn id="12" restart="whenNotActive" fill="hold" evtFilter="cancelBubble" nodeType="interactiveSeq">
                <p:stCondLst>
                  <p:cond evt="onClick" delay="0">
                    <p:tgtEl>
                      <p:spTgt spid="3"/>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3"/>
                                        </p:tgtEl>
                                      </p:cBhvr>
                                    </p:cmd>
                                  </p:childTnLst>
                                </p:cTn>
                              </p:par>
                            </p:childTnLst>
                          </p:cTn>
                        </p:par>
                      </p:childTnLst>
                    </p:cTn>
                  </p:par>
                </p:childTnLst>
              </p:cTn>
              <p:nextCondLst>
                <p:cond evt="onClick" delay="0">
                  <p:tgtEl>
                    <p:spTgt spid="3"/>
                  </p:tgtEl>
                </p:cond>
              </p:nextCondLst>
            </p:seq>
            <p:video>
              <p:cMediaNode vol="80000">
                <p:cTn id="17" fill="hold" display="0">
                  <p:stCondLst>
                    <p:cond delay="indefinite"/>
                  </p:stCondLst>
                </p:cTn>
                <p:tgtEl>
                  <p:spTgt spid="5"/>
                </p:tgtEl>
              </p:cMediaNode>
            </p:video>
            <p:seq concurrent="1" nextAc="seek">
              <p:cTn id="18" restart="whenNotActive" fill="hold" evtFilter="cancelBubble" nodeType="interactiveSeq">
                <p:stCondLst>
                  <p:cond evt="onClick" delay="0">
                    <p:tgtEl>
                      <p:spTgt spid="5"/>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91CAFB"/>
        </a:solidFill>
        <a:effectLst/>
      </p:bgPr>
    </p:bg>
    <p:spTree>
      <p:nvGrpSpPr>
        <p:cNvPr id="1" name="">
          <a:extLst>
            <a:ext uri="{FF2B5EF4-FFF2-40B4-BE49-F238E27FC236}">
              <a16:creationId xmlns:a16="http://schemas.microsoft.com/office/drawing/2014/main" id="{5B35EEF8-1381-F222-086E-B0E4B2E9CD8E}"/>
            </a:ext>
          </a:extLst>
        </p:cNvPr>
        <p:cNvGrpSpPr/>
        <p:nvPr/>
      </p:nvGrpSpPr>
      <p:grpSpPr>
        <a:xfrm>
          <a:off x="0" y="0"/>
          <a:ext cx="0" cy="0"/>
          <a:chOff x="0" y="0"/>
          <a:chExt cx="0" cy="0"/>
        </a:xfrm>
      </p:grpSpPr>
      <p:sp>
        <p:nvSpPr>
          <p:cNvPr id="4" name="Tekstvak 3">
            <a:extLst>
              <a:ext uri="{FF2B5EF4-FFF2-40B4-BE49-F238E27FC236}">
                <a16:creationId xmlns:a16="http://schemas.microsoft.com/office/drawing/2014/main" id="{B62D4971-2C84-441B-7BA3-E70F3603E666}"/>
              </a:ext>
            </a:extLst>
          </p:cNvPr>
          <p:cNvSpPr txBox="1"/>
          <p:nvPr/>
        </p:nvSpPr>
        <p:spPr>
          <a:xfrm>
            <a:off x="217740" y="684609"/>
            <a:ext cx="11756518" cy="923330"/>
          </a:xfrm>
          <a:prstGeom prst="rect">
            <a:avLst/>
          </a:prstGeom>
          <a:noFill/>
        </p:spPr>
        <p:txBody>
          <a:bodyPr wrap="square" lIns="91440" tIns="45720" rIns="91440" bIns="45720" rtlCol="0" anchor="t">
            <a:spAutoFit/>
          </a:bodyPr>
          <a:lstStyle/>
          <a:p>
            <a:pPr algn="ctr"/>
            <a:r>
              <a:rPr lang="nl-NL" sz="5400" b="1" dirty="0">
                <a:solidFill>
                  <a:schemeClr val="bg1"/>
                </a:solidFill>
                <a:latin typeface="Arial"/>
                <a:cs typeface="Arial"/>
              </a:rPr>
              <a:t>Stelling</a:t>
            </a:r>
            <a:endParaRPr lang="nl-NL" sz="5400" dirty="0">
              <a:solidFill>
                <a:schemeClr val="bg1"/>
              </a:solidFill>
              <a:cs typeface="Calibri"/>
            </a:endParaRPr>
          </a:p>
        </p:txBody>
      </p:sp>
      <p:sp>
        <p:nvSpPr>
          <p:cNvPr id="6" name="Rechthoek 5">
            <a:extLst>
              <a:ext uri="{FF2B5EF4-FFF2-40B4-BE49-F238E27FC236}">
                <a16:creationId xmlns:a16="http://schemas.microsoft.com/office/drawing/2014/main" id="{B7CD503F-5EC4-6297-9283-BBD40A3E4F45}"/>
              </a:ext>
            </a:extLst>
          </p:cNvPr>
          <p:cNvSpPr/>
          <p:nvPr/>
        </p:nvSpPr>
        <p:spPr>
          <a:xfrm>
            <a:off x="0" y="0"/>
            <a:ext cx="435483" cy="6858000"/>
          </a:xfrm>
          <a:prstGeom prst="rect">
            <a:avLst/>
          </a:prstGeom>
          <a:solidFill>
            <a:srgbClr val="91CA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Rechthoek 1">
            <a:extLst>
              <a:ext uri="{FF2B5EF4-FFF2-40B4-BE49-F238E27FC236}">
                <a16:creationId xmlns:a16="http://schemas.microsoft.com/office/drawing/2014/main" id="{6B3AE698-1749-26E9-F78B-CE6B9D1A0993}"/>
              </a:ext>
            </a:extLst>
          </p:cNvPr>
          <p:cNvSpPr/>
          <p:nvPr/>
        </p:nvSpPr>
        <p:spPr>
          <a:xfrm>
            <a:off x="-1" y="0"/>
            <a:ext cx="435483" cy="6858000"/>
          </a:xfrm>
          <a:prstGeom prst="rect">
            <a:avLst/>
          </a:prstGeom>
          <a:solidFill>
            <a:srgbClr val="FFD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ekstvak 2">
            <a:extLst>
              <a:ext uri="{FF2B5EF4-FFF2-40B4-BE49-F238E27FC236}">
                <a16:creationId xmlns:a16="http://schemas.microsoft.com/office/drawing/2014/main" id="{D35B8D01-7550-0E4D-3F15-E1BBD8C9DEB2}"/>
              </a:ext>
            </a:extLst>
          </p:cNvPr>
          <p:cNvSpPr txBox="1"/>
          <p:nvPr/>
        </p:nvSpPr>
        <p:spPr>
          <a:xfrm>
            <a:off x="895349" y="3044279"/>
            <a:ext cx="10401300" cy="1446550"/>
          </a:xfrm>
          <a:prstGeom prst="rect">
            <a:avLst/>
          </a:prstGeom>
          <a:noFill/>
        </p:spPr>
        <p:txBody>
          <a:bodyPr wrap="square" rtlCol="0">
            <a:spAutoFit/>
          </a:bodyPr>
          <a:lstStyle/>
          <a:p>
            <a:pPr algn="ctr"/>
            <a:r>
              <a:rPr lang="nl-NL" sz="4400" dirty="0">
                <a:solidFill>
                  <a:schemeClr val="bg1"/>
                </a:solidFill>
                <a:latin typeface="Arial" panose="020B0604020202020204" pitchFamily="34" charset="0"/>
                <a:cs typeface="Arial" panose="020B0604020202020204" pitchFamily="34" charset="0"/>
              </a:rPr>
              <a:t>Ik ken veel mensen die rijden zonder rijbewijs.</a:t>
            </a:r>
          </a:p>
        </p:txBody>
      </p:sp>
    </p:spTree>
    <p:extLst>
      <p:ext uri="{BB962C8B-B14F-4D97-AF65-F5344CB8AC3E}">
        <p14:creationId xmlns:p14="http://schemas.microsoft.com/office/powerpoint/2010/main" val="23541876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91CAFB"/>
        </a:solidFill>
        <a:effectLst/>
      </p:bgPr>
    </p:bg>
    <p:spTree>
      <p:nvGrpSpPr>
        <p:cNvPr id="1" name="">
          <a:extLst>
            <a:ext uri="{FF2B5EF4-FFF2-40B4-BE49-F238E27FC236}">
              <a16:creationId xmlns:a16="http://schemas.microsoft.com/office/drawing/2014/main" id="{0EBDE34A-764C-823E-8E92-0ADAA76DD170}"/>
            </a:ext>
          </a:extLst>
        </p:cNvPr>
        <p:cNvGrpSpPr/>
        <p:nvPr/>
      </p:nvGrpSpPr>
      <p:grpSpPr>
        <a:xfrm>
          <a:off x="0" y="0"/>
          <a:ext cx="0" cy="0"/>
          <a:chOff x="0" y="0"/>
          <a:chExt cx="0" cy="0"/>
        </a:xfrm>
      </p:grpSpPr>
      <p:sp>
        <p:nvSpPr>
          <p:cNvPr id="4" name="Tekstvak 3">
            <a:extLst>
              <a:ext uri="{FF2B5EF4-FFF2-40B4-BE49-F238E27FC236}">
                <a16:creationId xmlns:a16="http://schemas.microsoft.com/office/drawing/2014/main" id="{286D5DD4-DD93-8A7D-BF4A-E4908657413F}"/>
              </a:ext>
            </a:extLst>
          </p:cNvPr>
          <p:cNvSpPr txBox="1"/>
          <p:nvPr/>
        </p:nvSpPr>
        <p:spPr>
          <a:xfrm>
            <a:off x="217740" y="684609"/>
            <a:ext cx="11756518" cy="923330"/>
          </a:xfrm>
          <a:prstGeom prst="rect">
            <a:avLst/>
          </a:prstGeom>
          <a:noFill/>
        </p:spPr>
        <p:txBody>
          <a:bodyPr wrap="square" lIns="91440" tIns="45720" rIns="91440" bIns="45720" rtlCol="0" anchor="t">
            <a:spAutoFit/>
          </a:bodyPr>
          <a:lstStyle/>
          <a:p>
            <a:pPr algn="ctr"/>
            <a:r>
              <a:rPr lang="nl-NL" sz="5400" b="1" dirty="0">
                <a:solidFill>
                  <a:schemeClr val="bg1"/>
                </a:solidFill>
                <a:latin typeface="Arial"/>
                <a:cs typeface="Arial"/>
              </a:rPr>
              <a:t>Stelling</a:t>
            </a:r>
            <a:endParaRPr lang="nl-NL" sz="5400" dirty="0">
              <a:solidFill>
                <a:schemeClr val="bg1"/>
              </a:solidFill>
              <a:cs typeface="Calibri"/>
            </a:endParaRPr>
          </a:p>
        </p:txBody>
      </p:sp>
      <p:sp>
        <p:nvSpPr>
          <p:cNvPr id="6" name="Rechthoek 5">
            <a:extLst>
              <a:ext uri="{FF2B5EF4-FFF2-40B4-BE49-F238E27FC236}">
                <a16:creationId xmlns:a16="http://schemas.microsoft.com/office/drawing/2014/main" id="{382EE99B-DDA6-FFFC-DB6C-A2B29E83B1CB}"/>
              </a:ext>
            </a:extLst>
          </p:cNvPr>
          <p:cNvSpPr/>
          <p:nvPr/>
        </p:nvSpPr>
        <p:spPr>
          <a:xfrm>
            <a:off x="0" y="0"/>
            <a:ext cx="435483" cy="6858000"/>
          </a:xfrm>
          <a:prstGeom prst="rect">
            <a:avLst/>
          </a:prstGeom>
          <a:solidFill>
            <a:srgbClr val="91CA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Rechthoek 1">
            <a:extLst>
              <a:ext uri="{FF2B5EF4-FFF2-40B4-BE49-F238E27FC236}">
                <a16:creationId xmlns:a16="http://schemas.microsoft.com/office/drawing/2014/main" id="{5ED471B3-9E13-F741-C81E-D7A9F7AF6100}"/>
              </a:ext>
            </a:extLst>
          </p:cNvPr>
          <p:cNvSpPr/>
          <p:nvPr/>
        </p:nvSpPr>
        <p:spPr>
          <a:xfrm>
            <a:off x="-1" y="0"/>
            <a:ext cx="435483" cy="6858000"/>
          </a:xfrm>
          <a:prstGeom prst="rect">
            <a:avLst/>
          </a:prstGeom>
          <a:solidFill>
            <a:srgbClr val="FFD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ekstvak 2">
            <a:extLst>
              <a:ext uri="{FF2B5EF4-FFF2-40B4-BE49-F238E27FC236}">
                <a16:creationId xmlns:a16="http://schemas.microsoft.com/office/drawing/2014/main" id="{207813D8-597C-D84A-7C8C-A053271CCBAC}"/>
              </a:ext>
            </a:extLst>
          </p:cNvPr>
          <p:cNvSpPr txBox="1"/>
          <p:nvPr/>
        </p:nvSpPr>
        <p:spPr>
          <a:xfrm>
            <a:off x="895349" y="3044279"/>
            <a:ext cx="10401300" cy="1446550"/>
          </a:xfrm>
          <a:prstGeom prst="rect">
            <a:avLst/>
          </a:prstGeom>
          <a:noFill/>
        </p:spPr>
        <p:txBody>
          <a:bodyPr wrap="square" rtlCol="0">
            <a:spAutoFit/>
          </a:bodyPr>
          <a:lstStyle/>
          <a:p>
            <a:pPr algn="ctr"/>
            <a:r>
              <a:rPr lang="nl-NL" sz="4400" dirty="0">
                <a:solidFill>
                  <a:schemeClr val="bg1"/>
                </a:solidFill>
                <a:latin typeface="Arial" panose="020B0604020202020204" pitchFamily="34" charset="0"/>
                <a:cs typeface="Arial" panose="020B0604020202020204" pitchFamily="34" charset="0"/>
              </a:rPr>
              <a:t>Als ik zie dat een klasgenoot rijdt zonder rijbewijs, dan zeg ik daar wat van.</a:t>
            </a:r>
          </a:p>
        </p:txBody>
      </p:sp>
    </p:spTree>
    <p:extLst>
      <p:ext uri="{BB962C8B-B14F-4D97-AF65-F5344CB8AC3E}">
        <p14:creationId xmlns:p14="http://schemas.microsoft.com/office/powerpoint/2010/main" val="11881547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91CAFB"/>
        </a:solidFill>
        <a:effectLst/>
      </p:bgPr>
    </p:bg>
    <p:spTree>
      <p:nvGrpSpPr>
        <p:cNvPr id="1" name="">
          <a:extLst>
            <a:ext uri="{FF2B5EF4-FFF2-40B4-BE49-F238E27FC236}">
              <a16:creationId xmlns:a16="http://schemas.microsoft.com/office/drawing/2014/main" id="{36CF71A2-3EBD-DE88-0CBB-4110346D571B}"/>
            </a:ext>
          </a:extLst>
        </p:cNvPr>
        <p:cNvGrpSpPr/>
        <p:nvPr/>
      </p:nvGrpSpPr>
      <p:grpSpPr>
        <a:xfrm>
          <a:off x="0" y="0"/>
          <a:ext cx="0" cy="0"/>
          <a:chOff x="0" y="0"/>
          <a:chExt cx="0" cy="0"/>
        </a:xfrm>
      </p:grpSpPr>
      <p:sp>
        <p:nvSpPr>
          <p:cNvPr id="4" name="Tekstvak 3">
            <a:extLst>
              <a:ext uri="{FF2B5EF4-FFF2-40B4-BE49-F238E27FC236}">
                <a16:creationId xmlns:a16="http://schemas.microsoft.com/office/drawing/2014/main" id="{3FB1985A-81ED-40B2-4439-2C56714ADCB2}"/>
              </a:ext>
            </a:extLst>
          </p:cNvPr>
          <p:cNvSpPr txBox="1"/>
          <p:nvPr/>
        </p:nvSpPr>
        <p:spPr>
          <a:xfrm>
            <a:off x="217740" y="684609"/>
            <a:ext cx="11756518" cy="923330"/>
          </a:xfrm>
          <a:prstGeom prst="rect">
            <a:avLst/>
          </a:prstGeom>
          <a:noFill/>
        </p:spPr>
        <p:txBody>
          <a:bodyPr wrap="square" lIns="91440" tIns="45720" rIns="91440" bIns="45720" rtlCol="0" anchor="t">
            <a:spAutoFit/>
          </a:bodyPr>
          <a:lstStyle/>
          <a:p>
            <a:pPr algn="ctr"/>
            <a:r>
              <a:rPr lang="nl-NL" sz="5400" b="1" dirty="0">
                <a:solidFill>
                  <a:schemeClr val="bg1"/>
                </a:solidFill>
                <a:latin typeface="Arial"/>
                <a:cs typeface="Arial"/>
              </a:rPr>
              <a:t>Stelling</a:t>
            </a:r>
            <a:endParaRPr lang="nl-NL" sz="5400" dirty="0">
              <a:solidFill>
                <a:schemeClr val="bg1"/>
              </a:solidFill>
              <a:cs typeface="Calibri"/>
            </a:endParaRPr>
          </a:p>
        </p:txBody>
      </p:sp>
      <p:sp>
        <p:nvSpPr>
          <p:cNvPr id="6" name="Rechthoek 5">
            <a:extLst>
              <a:ext uri="{FF2B5EF4-FFF2-40B4-BE49-F238E27FC236}">
                <a16:creationId xmlns:a16="http://schemas.microsoft.com/office/drawing/2014/main" id="{020A5690-A943-DF0B-B581-C38BBA5C0D55}"/>
              </a:ext>
            </a:extLst>
          </p:cNvPr>
          <p:cNvSpPr/>
          <p:nvPr/>
        </p:nvSpPr>
        <p:spPr>
          <a:xfrm>
            <a:off x="0" y="0"/>
            <a:ext cx="435483" cy="6858000"/>
          </a:xfrm>
          <a:prstGeom prst="rect">
            <a:avLst/>
          </a:prstGeom>
          <a:solidFill>
            <a:srgbClr val="91CA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Rechthoek 1">
            <a:extLst>
              <a:ext uri="{FF2B5EF4-FFF2-40B4-BE49-F238E27FC236}">
                <a16:creationId xmlns:a16="http://schemas.microsoft.com/office/drawing/2014/main" id="{DE435B9D-6627-E228-8DCF-9AE87B97AC84}"/>
              </a:ext>
            </a:extLst>
          </p:cNvPr>
          <p:cNvSpPr/>
          <p:nvPr/>
        </p:nvSpPr>
        <p:spPr>
          <a:xfrm>
            <a:off x="-1" y="0"/>
            <a:ext cx="435483" cy="6858000"/>
          </a:xfrm>
          <a:prstGeom prst="rect">
            <a:avLst/>
          </a:prstGeom>
          <a:solidFill>
            <a:srgbClr val="FFD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ekstvak 2">
            <a:extLst>
              <a:ext uri="{FF2B5EF4-FFF2-40B4-BE49-F238E27FC236}">
                <a16:creationId xmlns:a16="http://schemas.microsoft.com/office/drawing/2014/main" id="{3990B9C0-C51E-3443-534B-A8F88F2D2CFD}"/>
              </a:ext>
            </a:extLst>
          </p:cNvPr>
          <p:cNvSpPr txBox="1"/>
          <p:nvPr/>
        </p:nvSpPr>
        <p:spPr>
          <a:xfrm>
            <a:off x="895349" y="3044279"/>
            <a:ext cx="10401300" cy="1446550"/>
          </a:xfrm>
          <a:prstGeom prst="rect">
            <a:avLst/>
          </a:prstGeom>
          <a:noFill/>
        </p:spPr>
        <p:txBody>
          <a:bodyPr wrap="square" rtlCol="0">
            <a:spAutoFit/>
          </a:bodyPr>
          <a:lstStyle/>
          <a:p>
            <a:pPr algn="ctr"/>
            <a:r>
              <a:rPr lang="nl-NL" sz="4400" dirty="0">
                <a:solidFill>
                  <a:schemeClr val="bg1"/>
                </a:solidFill>
                <a:latin typeface="Arial" panose="020B0604020202020204" pitchFamily="34" charset="0"/>
                <a:cs typeface="Arial" panose="020B0604020202020204" pitchFamily="34" charset="0"/>
              </a:rPr>
              <a:t>Ik vind een geldboete een passende straf voor rijden zonder rijbewijs.</a:t>
            </a:r>
          </a:p>
        </p:txBody>
      </p:sp>
    </p:spTree>
    <p:extLst>
      <p:ext uri="{BB962C8B-B14F-4D97-AF65-F5344CB8AC3E}">
        <p14:creationId xmlns:p14="http://schemas.microsoft.com/office/powerpoint/2010/main" val="28143519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91CAFB"/>
        </a:solidFill>
        <a:effectLst/>
      </p:bgPr>
    </p:bg>
    <p:spTree>
      <p:nvGrpSpPr>
        <p:cNvPr id="1" name="">
          <a:extLst>
            <a:ext uri="{FF2B5EF4-FFF2-40B4-BE49-F238E27FC236}">
              <a16:creationId xmlns:a16="http://schemas.microsoft.com/office/drawing/2014/main" id="{FD67EA05-FF53-85D6-6222-CAE3738D4E45}"/>
            </a:ext>
          </a:extLst>
        </p:cNvPr>
        <p:cNvGrpSpPr/>
        <p:nvPr/>
      </p:nvGrpSpPr>
      <p:grpSpPr>
        <a:xfrm>
          <a:off x="0" y="0"/>
          <a:ext cx="0" cy="0"/>
          <a:chOff x="0" y="0"/>
          <a:chExt cx="0" cy="0"/>
        </a:xfrm>
      </p:grpSpPr>
      <p:sp>
        <p:nvSpPr>
          <p:cNvPr id="4" name="Tekstvak 3">
            <a:extLst>
              <a:ext uri="{FF2B5EF4-FFF2-40B4-BE49-F238E27FC236}">
                <a16:creationId xmlns:a16="http://schemas.microsoft.com/office/drawing/2014/main" id="{12751D82-1798-3076-58AB-46F78FE70B37}"/>
              </a:ext>
            </a:extLst>
          </p:cNvPr>
          <p:cNvSpPr txBox="1"/>
          <p:nvPr/>
        </p:nvSpPr>
        <p:spPr>
          <a:xfrm>
            <a:off x="435482" y="382268"/>
            <a:ext cx="11756518" cy="923330"/>
          </a:xfrm>
          <a:prstGeom prst="rect">
            <a:avLst/>
          </a:prstGeom>
          <a:noFill/>
        </p:spPr>
        <p:txBody>
          <a:bodyPr wrap="square" lIns="91440" tIns="45720" rIns="91440" bIns="45720" rtlCol="0" anchor="t">
            <a:spAutoFit/>
          </a:bodyPr>
          <a:lstStyle/>
          <a:p>
            <a:pPr algn="ctr"/>
            <a:r>
              <a:rPr lang="nl-NL" sz="5400" b="1" dirty="0">
                <a:solidFill>
                  <a:schemeClr val="bg1"/>
                </a:solidFill>
                <a:latin typeface="Arial"/>
                <a:cs typeface="Arial"/>
              </a:rPr>
              <a:t>Zonder rijbewijs op een scooter</a:t>
            </a:r>
            <a:endParaRPr lang="nl-NL" sz="5400" dirty="0">
              <a:solidFill>
                <a:schemeClr val="bg1"/>
              </a:solidFill>
              <a:cs typeface="Calibri"/>
            </a:endParaRPr>
          </a:p>
        </p:txBody>
      </p:sp>
      <p:sp>
        <p:nvSpPr>
          <p:cNvPr id="6" name="Rechthoek 5">
            <a:extLst>
              <a:ext uri="{FF2B5EF4-FFF2-40B4-BE49-F238E27FC236}">
                <a16:creationId xmlns:a16="http://schemas.microsoft.com/office/drawing/2014/main" id="{E4262F8A-D242-1781-19F2-B66613A4F1B6}"/>
              </a:ext>
            </a:extLst>
          </p:cNvPr>
          <p:cNvSpPr/>
          <p:nvPr/>
        </p:nvSpPr>
        <p:spPr>
          <a:xfrm>
            <a:off x="0" y="0"/>
            <a:ext cx="435483" cy="6858000"/>
          </a:xfrm>
          <a:prstGeom prst="rect">
            <a:avLst/>
          </a:prstGeom>
          <a:solidFill>
            <a:srgbClr val="91CA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Rechthoek 1">
            <a:extLst>
              <a:ext uri="{FF2B5EF4-FFF2-40B4-BE49-F238E27FC236}">
                <a16:creationId xmlns:a16="http://schemas.microsoft.com/office/drawing/2014/main" id="{2C601194-7FC6-FB5D-6F5C-B43457647509}"/>
              </a:ext>
            </a:extLst>
          </p:cNvPr>
          <p:cNvSpPr/>
          <p:nvPr/>
        </p:nvSpPr>
        <p:spPr>
          <a:xfrm>
            <a:off x="-1" y="0"/>
            <a:ext cx="435483" cy="6858000"/>
          </a:xfrm>
          <a:prstGeom prst="rect">
            <a:avLst/>
          </a:prstGeom>
          <a:solidFill>
            <a:srgbClr val="FFD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ekstvak 1418827607">
            <a:extLst>
              <a:ext uri="{FF2B5EF4-FFF2-40B4-BE49-F238E27FC236}">
                <a16:creationId xmlns:a16="http://schemas.microsoft.com/office/drawing/2014/main" id="{07454A76-F2B7-FBC5-F07B-46EB440F5276}"/>
              </a:ext>
            </a:extLst>
          </p:cNvPr>
          <p:cNvSpPr txBox="1">
            <a:spLocks noChangeArrowheads="1"/>
          </p:cNvSpPr>
          <p:nvPr/>
        </p:nvSpPr>
        <p:spPr bwMode="auto">
          <a:xfrm>
            <a:off x="1623646" y="1780198"/>
            <a:ext cx="8944707" cy="4392001"/>
          </a:xfrm>
          <a:prstGeom prst="rect">
            <a:avLst/>
          </a:prstGeom>
          <a:solidFill>
            <a:srgbClr val="FFFFFF"/>
          </a:solidFill>
          <a:ln w="9525">
            <a:solidFill>
              <a:srgbClr val="FFD400"/>
            </a:solidFill>
            <a:miter lim="800000"/>
            <a:headEnd/>
            <a:tailEnd/>
          </a:ln>
        </p:spPr>
        <p:txBody>
          <a:bodyPr rot="0" vert="horz" wrap="square" lIns="91440" tIns="45720" rIns="91440" bIns="45720" anchor="t" anchorCtr="0">
            <a:noAutofit/>
          </a:bodyPr>
          <a:lstStyle/>
          <a:p>
            <a:pPr>
              <a:lnSpc>
                <a:spcPct val="107000"/>
              </a:lnSpc>
              <a:spcAft>
                <a:spcPts val="800"/>
              </a:spcAft>
            </a:pPr>
            <a:r>
              <a:rPr lang="nl-NL" b="1" dirty="0">
                <a:effectLst/>
                <a:latin typeface="Calibri" panose="020F0502020204030204" pitchFamily="34" charset="0"/>
                <a:ea typeface="Calibri" panose="020F0502020204030204" pitchFamily="34" charset="0"/>
                <a:cs typeface="Calibri" panose="020F0502020204030204" pitchFamily="34" charset="0"/>
              </a:rPr>
              <a:t>WIST JE DAT?</a:t>
            </a:r>
            <a:endParaRPr lang="nl-NL" dirty="0">
              <a:effectLst/>
              <a:latin typeface="Calibri" panose="020F0502020204030204" pitchFamily="34" charset="0"/>
              <a:ea typeface="Calibri" panose="020F0502020204030204" pitchFamily="34" charset="0"/>
              <a:cs typeface="Arial" panose="020B0604020202020204" pitchFamily="34" charset="0"/>
            </a:endParaRPr>
          </a:p>
          <a:p>
            <a:pPr marL="514350" indent="-285750">
              <a:lnSpc>
                <a:spcPct val="107000"/>
              </a:lnSpc>
              <a:spcAft>
                <a:spcPts val="800"/>
              </a:spcAft>
              <a:buFont typeface="Arial" panose="020B0604020202020204" pitchFamily="34" charset="0"/>
              <a:buChar char="•"/>
            </a:pPr>
            <a:r>
              <a:rPr lang="nl-NL" dirty="0">
                <a:effectLst/>
                <a:latin typeface="Work Sans Light" pitchFamily="2" charset="0"/>
                <a:ea typeface="Calibri" panose="020F0502020204030204" pitchFamily="34" charset="0"/>
                <a:cs typeface="Arial" panose="020B0604020202020204" pitchFamily="34" charset="0"/>
              </a:rPr>
              <a:t>In 2018 11.649 boetes zijn uitgedeeld voor rijden zonder rijbewijs?</a:t>
            </a:r>
            <a:endParaRPr lang="nl-NL" dirty="0">
              <a:effectLst/>
              <a:latin typeface="Calibri" panose="020F0502020204030204" pitchFamily="34" charset="0"/>
              <a:ea typeface="Calibri" panose="020F0502020204030204" pitchFamily="34" charset="0"/>
              <a:cs typeface="Arial" panose="020B0604020202020204" pitchFamily="34" charset="0"/>
            </a:endParaRPr>
          </a:p>
          <a:p>
            <a:pPr marL="228600">
              <a:lnSpc>
                <a:spcPct val="107000"/>
              </a:lnSpc>
              <a:spcAft>
                <a:spcPts val="800"/>
              </a:spcAft>
            </a:pPr>
            <a:r>
              <a:rPr lang="nl-NL" dirty="0">
                <a:effectLst/>
                <a:latin typeface="Calibri" panose="020F0502020204030204" pitchFamily="34" charset="0"/>
                <a:ea typeface="Calibri" panose="020F0502020204030204" pitchFamily="34" charset="0"/>
                <a:cs typeface="Arial" panose="020B0604020202020204" pitchFamily="34" charset="0"/>
              </a:rPr>
              <a:t> </a:t>
            </a:r>
          </a:p>
          <a:p>
            <a:pPr marL="514350" indent="-285750">
              <a:lnSpc>
                <a:spcPct val="107000"/>
              </a:lnSpc>
              <a:spcAft>
                <a:spcPts val="800"/>
              </a:spcAft>
              <a:buFont typeface="Arial" panose="020B0604020202020204" pitchFamily="34" charset="0"/>
              <a:buChar char="•"/>
            </a:pPr>
            <a:r>
              <a:rPr lang="nl-NL" dirty="0">
                <a:effectLst/>
                <a:latin typeface="Work Sans Light" pitchFamily="2" charset="0"/>
                <a:ea typeface="Calibri" panose="020F0502020204030204" pitchFamily="34" charset="0"/>
                <a:cs typeface="Arial" panose="020B0604020202020204" pitchFamily="34" charset="0"/>
              </a:rPr>
              <a:t>Je over het algemeen een geldboete krijgt voor rijden zonder rijbewijs? Die is meestal 290 euro.</a:t>
            </a:r>
          </a:p>
          <a:p>
            <a:pPr marL="228600">
              <a:lnSpc>
                <a:spcPct val="107000"/>
              </a:lnSpc>
              <a:spcAft>
                <a:spcPts val="800"/>
              </a:spcAft>
            </a:pPr>
            <a:r>
              <a:rPr lang="nl-NL" dirty="0">
                <a:effectLst/>
                <a:latin typeface="Work Sans Light" pitchFamily="2" charset="0"/>
                <a:ea typeface="Calibri" panose="020F0502020204030204" pitchFamily="34" charset="0"/>
                <a:cs typeface="Arial" panose="020B0604020202020204" pitchFamily="34" charset="0"/>
              </a:rPr>
              <a:t> </a:t>
            </a:r>
            <a:endParaRPr lang="nl-NL" dirty="0">
              <a:effectLst/>
              <a:latin typeface="Calibri" panose="020F0502020204030204" pitchFamily="34" charset="0"/>
              <a:ea typeface="Calibri" panose="020F0502020204030204" pitchFamily="34" charset="0"/>
              <a:cs typeface="Arial" panose="020B0604020202020204" pitchFamily="34" charset="0"/>
            </a:endParaRPr>
          </a:p>
          <a:p>
            <a:pPr marL="514350" indent="-285750">
              <a:lnSpc>
                <a:spcPct val="107000"/>
              </a:lnSpc>
              <a:spcAft>
                <a:spcPts val="800"/>
              </a:spcAft>
              <a:buFont typeface="Arial" panose="020B0604020202020204" pitchFamily="34" charset="0"/>
              <a:buChar char="•"/>
            </a:pPr>
            <a:r>
              <a:rPr lang="nl-NL" dirty="0">
                <a:effectLst/>
                <a:latin typeface="Work Sans Light" pitchFamily="2" charset="0"/>
                <a:ea typeface="Calibri" panose="020F0502020204030204" pitchFamily="34" charset="0"/>
                <a:cs typeface="Arial" panose="020B0604020202020204" pitchFamily="34" charset="0"/>
              </a:rPr>
              <a:t>Als de boete niet wordt betaald, </a:t>
            </a:r>
            <a:r>
              <a:rPr lang="nl-NL" dirty="0">
                <a:latin typeface="Work Sans Light" pitchFamily="2" charset="0"/>
                <a:ea typeface="Calibri" panose="020F0502020204030204" pitchFamily="34" charset="0"/>
                <a:cs typeface="Arial" panose="020B0604020202020204" pitchFamily="34" charset="0"/>
              </a:rPr>
              <a:t>die vervangen kan worden door </a:t>
            </a:r>
            <a:r>
              <a:rPr lang="nl-NL" dirty="0">
                <a:effectLst/>
                <a:latin typeface="Work Sans Light" pitchFamily="2" charset="0"/>
                <a:ea typeface="Calibri" panose="020F0502020204030204" pitchFamily="34" charset="0"/>
                <a:cs typeface="Arial" panose="020B0604020202020204" pitchFamily="34" charset="0"/>
              </a:rPr>
              <a:t>jeugddetentie?</a:t>
            </a:r>
            <a:endParaRPr lang="nl-NL"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nl-NL" dirty="0">
                <a:effectLst/>
                <a:latin typeface="Work Sans Light" pitchFamily="2" charset="0"/>
                <a:ea typeface="Calibri" panose="020F0502020204030204" pitchFamily="34" charset="0"/>
                <a:cs typeface="Arial" panose="020B0604020202020204" pitchFamily="34" charset="0"/>
              </a:rPr>
              <a:t> </a:t>
            </a:r>
            <a:endParaRPr lang="nl-NL" dirty="0">
              <a:effectLst/>
              <a:latin typeface="Calibri" panose="020F0502020204030204" pitchFamily="34" charset="0"/>
              <a:ea typeface="Calibri" panose="020F0502020204030204" pitchFamily="34" charset="0"/>
              <a:cs typeface="Arial" panose="020B0604020202020204" pitchFamily="34" charset="0"/>
            </a:endParaRPr>
          </a:p>
          <a:p>
            <a:pPr marL="514350" indent="-285750">
              <a:lnSpc>
                <a:spcPct val="107000"/>
              </a:lnSpc>
              <a:spcAft>
                <a:spcPts val="800"/>
              </a:spcAft>
              <a:buFont typeface="Arial" panose="020B0604020202020204" pitchFamily="34" charset="0"/>
              <a:buChar char="•"/>
            </a:pPr>
            <a:r>
              <a:rPr lang="nl-NL" dirty="0">
                <a:solidFill>
                  <a:srgbClr val="202020"/>
                </a:solidFill>
                <a:effectLst/>
                <a:latin typeface="Work Sans Light" pitchFamily="2" charset="0"/>
                <a:ea typeface="Calibri" panose="020F0502020204030204" pitchFamily="34" charset="0"/>
                <a:cs typeface="Arial" panose="020B0604020202020204" pitchFamily="34" charset="0"/>
              </a:rPr>
              <a:t>Als je zonder rijbewijs rijdt en een ongeluk maakt, je twee proces-verbalen krijgt? Eén voor het rijden zonder rijbewijs én een voor het maken van een ongeluk.</a:t>
            </a:r>
            <a:endParaRPr lang="nl-NL"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030753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 calcmode="lin" valueType="num">
                                      <p:cBhvr additive="base">
                                        <p:cTn id="7"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anim calcmode="lin" valueType="num">
                                      <p:cBhvr additive="base">
                                        <p:cTn id="13"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5" end="5"/>
                                            </p:txEl>
                                          </p:spTgt>
                                        </p:tgtEl>
                                        <p:attrNameLst>
                                          <p:attrName>style.visibility</p:attrName>
                                        </p:attrNameLst>
                                      </p:cBhvr>
                                      <p:to>
                                        <p:strVal val="visible"/>
                                      </p:to>
                                    </p:set>
                                    <p:anim calcmode="lin" valueType="num">
                                      <p:cBhvr additive="base">
                                        <p:cTn id="19"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xEl>
                                              <p:pRg st="7" end="7"/>
                                            </p:txEl>
                                          </p:spTgt>
                                        </p:tgtEl>
                                        <p:attrNameLst>
                                          <p:attrName>style.visibility</p:attrName>
                                        </p:attrNameLst>
                                      </p:cBhvr>
                                      <p:to>
                                        <p:strVal val="visible"/>
                                      </p:to>
                                    </p:set>
                                    <p:anim calcmode="lin" valueType="num">
                                      <p:cBhvr additive="base">
                                        <p:cTn id="25"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91CAFB"/>
        </a:solidFill>
        <a:effectLst/>
      </p:bgPr>
    </p:bg>
    <p:spTree>
      <p:nvGrpSpPr>
        <p:cNvPr id="1" name="">
          <a:extLst>
            <a:ext uri="{FF2B5EF4-FFF2-40B4-BE49-F238E27FC236}">
              <a16:creationId xmlns:a16="http://schemas.microsoft.com/office/drawing/2014/main" id="{0C4DB158-A7D9-AED2-D69D-DB785904CA86}"/>
            </a:ext>
          </a:extLst>
        </p:cNvPr>
        <p:cNvGrpSpPr/>
        <p:nvPr/>
      </p:nvGrpSpPr>
      <p:grpSpPr>
        <a:xfrm>
          <a:off x="0" y="0"/>
          <a:ext cx="0" cy="0"/>
          <a:chOff x="0" y="0"/>
          <a:chExt cx="0" cy="0"/>
        </a:xfrm>
      </p:grpSpPr>
      <p:sp>
        <p:nvSpPr>
          <p:cNvPr id="4" name="Tekstvak 3">
            <a:extLst>
              <a:ext uri="{FF2B5EF4-FFF2-40B4-BE49-F238E27FC236}">
                <a16:creationId xmlns:a16="http://schemas.microsoft.com/office/drawing/2014/main" id="{B11B63FB-4624-81C4-23CC-5ED31EFD3ACD}"/>
              </a:ext>
            </a:extLst>
          </p:cNvPr>
          <p:cNvSpPr txBox="1"/>
          <p:nvPr/>
        </p:nvSpPr>
        <p:spPr>
          <a:xfrm>
            <a:off x="121157" y="396556"/>
            <a:ext cx="11756518" cy="923330"/>
          </a:xfrm>
          <a:prstGeom prst="rect">
            <a:avLst/>
          </a:prstGeom>
          <a:noFill/>
        </p:spPr>
        <p:txBody>
          <a:bodyPr wrap="square" lIns="91440" tIns="45720" rIns="91440" bIns="45720" rtlCol="0" anchor="t">
            <a:spAutoFit/>
          </a:bodyPr>
          <a:lstStyle/>
          <a:p>
            <a:pPr algn="ctr"/>
            <a:r>
              <a:rPr lang="nl-NL" sz="5400" b="1" dirty="0">
                <a:solidFill>
                  <a:schemeClr val="bg1"/>
                </a:solidFill>
                <a:latin typeface="Arial"/>
                <a:cs typeface="Arial"/>
              </a:rPr>
              <a:t>Op de scooter na het uitgaan</a:t>
            </a:r>
            <a:endParaRPr lang="nl-NL" sz="5400" dirty="0">
              <a:solidFill>
                <a:schemeClr val="bg1"/>
              </a:solidFill>
              <a:cs typeface="Calibri"/>
            </a:endParaRPr>
          </a:p>
        </p:txBody>
      </p:sp>
      <p:sp>
        <p:nvSpPr>
          <p:cNvPr id="6" name="Rechthoek 5">
            <a:extLst>
              <a:ext uri="{FF2B5EF4-FFF2-40B4-BE49-F238E27FC236}">
                <a16:creationId xmlns:a16="http://schemas.microsoft.com/office/drawing/2014/main" id="{9511DDBF-4F78-C325-9DF1-97999AA53C0B}"/>
              </a:ext>
            </a:extLst>
          </p:cNvPr>
          <p:cNvSpPr/>
          <p:nvPr/>
        </p:nvSpPr>
        <p:spPr>
          <a:xfrm>
            <a:off x="0" y="0"/>
            <a:ext cx="435483" cy="6858000"/>
          </a:xfrm>
          <a:prstGeom prst="rect">
            <a:avLst/>
          </a:prstGeom>
          <a:solidFill>
            <a:srgbClr val="91CA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Rechthoek 1">
            <a:extLst>
              <a:ext uri="{FF2B5EF4-FFF2-40B4-BE49-F238E27FC236}">
                <a16:creationId xmlns:a16="http://schemas.microsoft.com/office/drawing/2014/main" id="{E8FC2AA2-B9A3-4627-4616-B65ED6403955}"/>
              </a:ext>
            </a:extLst>
          </p:cNvPr>
          <p:cNvSpPr/>
          <p:nvPr/>
        </p:nvSpPr>
        <p:spPr>
          <a:xfrm>
            <a:off x="-1" y="0"/>
            <a:ext cx="435483" cy="6858000"/>
          </a:xfrm>
          <a:prstGeom prst="rect">
            <a:avLst/>
          </a:prstGeom>
          <a:solidFill>
            <a:srgbClr val="FFD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ekstvak 2">
            <a:extLst>
              <a:ext uri="{FF2B5EF4-FFF2-40B4-BE49-F238E27FC236}">
                <a16:creationId xmlns:a16="http://schemas.microsoft.com/office/drawing/2014/main" id="{D895C638-4F2F-DEBC-85ED-1C11D9B4F466}"/>
              </a:ext>
            </a:extLst>
          </p:cNvPr>
          <p:cNvSpPr txBox="1"/>
          <p:nvPr/>
        </p:nvSpPr>
        <p:spPr>
          <a:xfrm>
            <a:off x="1257299" y="1690062"/>
            <a:ext cx="10058401" cy="4524315"/>
          </a:xfrm>
          <a:prstGeom prst="rect">
            <a:avLst/>
          </a:prstGeom>
          <a:noFill/>
        </p:spPr>
        <p:txBody>
          <a:bodyPr wrap="square" rtlCol="0">
            <a:spAutoFit/>
          </a:bodyPr>
          <a:lstStyle/>
          <a:p>
            <a:r>
              <a:rPr lang="nl-NL" sz="2400" dirty="0">
                <a:solidFill>
                  <a:schemeClr val="bg1"/>
                </a:solidFill>
                <a:latin typeface="Arial" panose="020B0604020202020204" pitchFamily="34" charset="0"/>
                <a:cs typeface="Arial" panose="020B0604020202020204" pitchFamily="34" charset="0"/>
              </a:rPr>
              <a:t>Jeremy (17 jaar) is blij dat het weekend is. Het was een drukke week op school en hij wil echt even zijn hoofd leegmaken. Hij vraagt zijn vrienden of ze zin hebben om de stad in te gaan om wat te drinken. Hij is met de scooter gekomen en besluit dat hij die vanavond in de stad laat staan en met de bus terug naar huis gaat. Het is gezellig in de stad en </a:t>
            </a:r>
            <a:r>
              <a:rPr lang="nl-NL" sz="2400" dirty="0" err="1">
                <a:solidFill>
                  <a:schemeClr val="bg1"/>
                </a:solidFill>
                <a:latin typeface="Arial" panose="020B0604020202020204" pitchFamily="34" charset="0"/>
                <a:cs typeface="Arial" panose="020B0604020202020204" pitchFamily="34" charset="0"/>
              </a:rPr>
              <a:t>Jeremy’s</a:t>
            </a:r>
            <a:r>
              <a:rPr lang="nl-NL" sz="2400" dirty="0">
                <a:solidFill>
                  <a:schemeClr val="bg1"/>
                </a:solidFill>
                <a:latin typeface="Arial" panose="020B0604020202020204" pitchFamily="34" charset="0"/>
                <a:cs typeface="Arial" panose="020B0604020202020204" pitchFamily="34" charset="0"/>
              </a:rPr>
              <a:t> vrienden blijven maar rondjes bier bestellen. Als Jeremy op zijn klok kijkt, is het al 2 uur ’s ochtends. “</a:t>
            </a:r>
            <a:r>
              <a:rPr lang="nl-NL" sz="2400" i="1" dirty="0">
                <a:solidFill>
                  <a:schemeClr val="bg1"/>
                </a:solidFill>
                <a:latin typeface="Arial" panose="020B0604020202020204" pitchFamily="34" charset="0"/>
                <a:cs typeface="Arial" panose="020B0604020202020204" pitchFamily="34" charset="0"/>
              </a:rPr>
              <a:t>Shit, mijn laatste bus is al geweest</a:t>
            </a:r>
            <a:r>
              <a:rPr lang="nl-NL" sz="2400" dirty="0">
                <a:solidFill>
                  <a:schemeClr val="bg1"/>
                </a:solidFill>
                <a:latin typeface="Arial" panose="020B0604020202020204" pitchFamily="34" charset="0"/>
                <a:cs typeface="Arial" panose="020B0604020202020204" pitchFamily="34" charset="0"/>
              </a:rPr>
              <a:t>”, denkt hij. Hij kijkt of hij een taxi kan nemen, maar daar moet hij 60 euro voor betalen. Hij besluit om toch zijn scooter te pakken om naar huis te rijden. </a:t>
            </a:r>
            <a:r>
              <a:rPr lang="nl-NL" sz="2400" i="1" dirty="0">
                <a:solidFill>
                  <a:schemeClr val="bg1"/>
                </a:solidFill>
                <a:latin typeface="Arial" panose="020B0604020202020204" pitchFamily="34" charset="0"/>
                <a:cs typeface="Arial" panose="020B0604020202020204" pitchFamily="34" charset="0"/>
              </a:rPr>
              <a:t>“Zo veel heb ik nou ook weer niet gedronken, kan prima”, </a:t>
            </a:r>
            <a:r>
              <a:rPr lang="nl-NL" sz="2400" dirty="0">
                <a:solidFill>
                  <a:schemeClr val="bg1"/>
                </a:solidFill>
                <a:latin typeface="Arial" panose="020B0604020202020204" pitchFamily="34" charset="0"/>
                <a:cs typeface="Arial" panose="020B0604020202020204" pitchFamily="34" charset="0"/>
              </a:rPr>
              <a:t>denkt hij. Bij een kruising rijdt hij bijna een vrouw aan die de weg overstak op het zebrapad.</a:t>
            </a:r>
          </a:p>
        </p:txBody>
      </p:sp>
    </p:spTree>
    <p:extLst>
      <p:ext uri="{BB962C8B-B14F-4D97-AF65-F5344CB8AC3E}">
        <p14:creationId xmlns:p14="http://schemas.microsoft.com/office/powerpoint/2010/main" val="20006254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86BB2F-5029-6F10-2E33-F95DE1A55013}"/>
            </a:ext>
          </a:extLst>
        </p:cNvPr>
        <p:cNvGrpSpPr/>
        <p:nvPr/>
      </p:nvGrpSpPr>
      <p:grpSpPr>
        <a:xfrm>
          <a:off x="0" y="0"/>
          <a:ext cx="0" cy="0"/>
          <a:chOff x="0" y="0"/>
          <a:chExt cx="0" cy="0"/>
        </a:xfrm>
      </p:grpSpPr>
      <p:sp>
        <p:nvSpPr>
          <p:cNvPr id="4" name="Tekstvak 3">
            <a:extLst>
              <a:ext uri="{FF2B5EF4-FFF2-40B4-BE49-F238E27FC236}">
                <a16:creationId xmlns:a16="http://schemas.microsoft.com/office/drawing/2014/main" id="{FAF1122E-583B-3BD9-7EA6-A27B16FB2526}"/>
              </a:ext>
            </a:extLst>
          </p:cNvPr>
          <p:cNvSpPr txBox="1"/>
          <p:nvPr/>
        </p:nvSpPr>
        <p:spPr>
          <a:xfrm>
            <a:off x="217740" y="684609"/>
            <a:ext cx="11756518" cy="923330"/>
          </a:xfrm>
          <a:prstGeom prst="rect">
            <a:avLst/>
          </a:prstGeom>
          <a:noFill/>
        </p:spPr>
        <p:txBody>
          <a:bodyPr wrap="square" lIns="91440" tIns="45720" rIns="91440" bIns="45720" rtlCol="0" anchor="t">
            <a:spAutoFit/>
          </a:bodyPr>
          <a:lstStyle/>
          <a:p>
            <a:pPr algn="ctr"/>
            <a:r>
              <a:rPr lang="nl-NL" sz="5400" b="1" dirty="0">
                <a:solidFill>
                  <a:schemeClr val="bg1"/>
                </a:solidFill>
                <a:latin typeface="Arial"/>
                <a:cs typeface="Arial"/>
              </a:rPr>
              <a:t>Stelling</a:t>
            </a:r>
            <a:endParaRPr lang="nl-NL" sz="5400" dirty="0">
              <a:solidFill>
                <a:schemeClr val="bg1"/>
              </a:solidFill>
              <a:cs typeface="Calibri"/>
            </a:endParaRPr>
          </a:p>
        </p:txBody>
      </p:sp>
      <p:sp>
        <p:nvSpPr>
          <p:cNvPr id="6" name="Rechthoek 5">
            <a:extLst>
              <a:ext uri="{FF2B5EF4-FFF2-40B4-BE49-F238E27FC236}">
                <a16:creationId xmlns:a16="http://schemas.microsoft.com/office/drawing/2014/main" id="{B340EF46-78C0-E02D-B04C-26E29E1A339B}"/>
              </a:ext>
            </a:extLst>
          </p:cNvPr>
          <p:cNvSpPr/>
          <p:nvPr/>
        </p:nvSpPr>
        <p:spPr>
          <a:xfrm>
            <a:off x="0" y="0"/>
            <a:ext cx="435483" cy="6858000"/>
          </a:xfrm>
          <a:prstGeom prst="rect">
            <a:avLst/>
          </a:prstGeom>
          <a:solidFill>
            <a:srgbClr val="91CA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Rechthoek 1">
            <a:extLst>
              <a:ext uri="{FF2B5EF4-FFF2-40B4-BE49-F238E27FC236}">
                <a16:creationId xmlns:a16="http://schemas.microsoft.com/office/drawing/2014/main" id="{E9B2CE5C-ED0A-94B2-1265-6EDD79D04EAA}"/>
              </a:ext>
            </a:extLst>
          </p:cNvPr>
          <p:cNvSpPr/>
          <p:nvPr/>
        </p:nvSpPr>
        <p:spPr>
          <a:xfrm>
            <a:off x="-1" y="0"/>
            <a:ext cx="435483" cy="6858000"/>
          </a:xfrm>
          <a:prstGeom prst="rect">
            <a:avLst/>
          </a:prstGeom>
          <a:solidFill>
            <a:srgbClr val="FFD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ekstvak 2">
            <a:extLst>
              <a:ext uri="{FF2B5EF4-FFF2-40B4-BE49-F238E27FC236}">
                <a16:creationId xmlns:a16="http://schemas.microsoft.com/office/drawing/2014/main" id="{9BA6950C-DC97-02D6-BCC2-5FBCA8FA5113}"/>
              </a:ext>
            </a:extLst>
          </p:cNvPr>
          <p:cNvSpPr txBox="1"/>
          <p:nvPr/>
        </p:nvSpPr>
        <p:spPr>
          <a:xfrm>
            <a:off x="895349" y="3044279"/>
            <a:ext cx="10401300" cy="1446550"/>
          </a:xfrm>
          <a:prstGeom prst="rect">
            <a:avLst/>
          </a:prstGeom>
          <a:noFill/>
        </p:spPr>
        <p:txBody>
          <a:bodyPr wrap="square" rtlCol="0">
            <a:spAutoFit/>
          </a:bodyPr>
          <a:lstStyle/>
          <a:p>
            <a:pPr algn="ctr"/>
            <a:r>
              <a:rPr lang="nl-NL" sz="4400" dirty="0">
                <a:solidFill>
                  <a:schemeClr val="bg1"/>
                </a:solidFill>
                <a:latin typeface="Arial" panose="020B0604020202020204" pitchFamily="34" charset="0"/>
                <a:cs typeface="Arial" panose="020B0604020202020204" pitchFamily="34" charset="0"/>
              </a:rPr>
              <a:t>Ik vind het logisch dat Jeremy alsnog op de scooter naar huis gaat. </a:t>
            </a:r>
          </a:p>
        </p:txBody>
      </p:sp>
    </p:spTree>
    <p:extLst>
      <p:ext uri="{BB962C8B-B14F-4D97-AF65-F5344CB8AC3E}">
        <p14:creationId xmlns:p14="http://schemas.microsoft.com/office/powerpoint/2010/main" val="30729277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E6402B-7E46-F5D2-FE2B-7C034EF7A314}"/>
            </a:ext>
          </a:extLst>
        </p:cNvPr>
        <p:cNvGrpSpPr/>
        <p:nvPr/>
      </p:nvGrpSpPr>
      <p:grpSpPr>
        <a:xfrm>
          <a:off x="0" y="0"/>
          <a:ext cx="0" cy="0"/>
          <a:chOff x="0" y="0"/>
          <a:chExt cx="0" cy="0"/>
        </a:xfrm>
      </p:grpSpPr>
      <p:sp>
        <p:nvSpPr>
          <p:cNvPr id="4" name="Tekstvak 3">
            <a:extLst>
              <a:ext uri="{FF2B5EF4-FFF2-40B4-BE49-F238E27FC236}">
                <a16:creationId xmlns:a16="http://schemas.microsoft.com/office/drawing/2014/main" id="{F4B748E8-4117-BEF9-4029-0E61C88A493B}"/>
              </a:ext>
            </a:extLst>
          </p:cNvPr>
          <p:cNvSpPr txBox="1"/>
          <p:nvPr/>
        </p:nvSpPr>
        <p:spPr>
          <a:xfrm>
            <a:off x="217740" y="684609"/>
            <a:ext cx="11756518" cy="923330"/>
          </a:xfrm>
          <a:prstGeom prst="rect">
            <a:avLst/>
          </a:prstGeom>
          <a:noFill/>
        </p:spPr>
        <p:txBody>
          <a:bodyPr wrap="square" lIns="91440" tIns="45720" rIns="91440" bIns="45720" rtlCol="0" anchor="t">
            <a:spAutoFit/>
          </a:bodyPr>
          <a:lstStyle/>
          <a:p>
            <a:pPr algn="ctr"/>
            <a:r>
              <a:rPr lang="nl-NL" sz="5400" b="1" dirty="0">
                <a:solidFill>
                  <a:schemeClr val="bg1"/>
                </a:solidFill>
                <a:latin typeface="Arial"/>
                <a:cs typeface="Arial"/>
              </a:rPr>
              <a:t>Stelling</a:t>
            </a:r>
            <a:endParaRPr lang="nl-NL" sz="5400" dirty="0">
              <a:solidFill>
                <a:schemeClr val="bg1"/>
              </a:solidFill>
              <a:cs typeface="Calibri"/>
            </a:endParaRPr>
          </a:p>
        </p:txBody>
      </p:sp>
      <p:sp>
        <p:nvSpPr>
          <p:cNvPr id="6" name="Rechthoek 5">
            <a:extLst>
              <a:ext uri="{FF2B5EF4-FFF2-40B4-BE49-F238E27FC236}">
                <a16:creationId xmlns:a16="http://schemas.microsoft.com/office/drawing/2014/main" id="{BE4018EF-4FFD-8353-823B-00FA6E14613D}"/>
              </a:ext>
            </a:extLst>
          </p:cNvPr>
          <p:cNvSpPr/>
          <p:nvPr/>
        </p:nvSpPr>
        <p:spPr>
          <a:xfrm>
            <a:off x="0" y="0"/>
            <a:ext cx="435483" cy="6858000"/>
          </a:xfrm>
          <a:prstGeom prst="rect">
            <a:avLst/>
          </a:prstGeom>
          <a:solidFill>
            <a:srgbClr val="91CA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Rechthoek 1">
            <a:extLst>
              <a:ext uri="{FF2B5EF4-FFF2-40B4-BE49-F238E27FC236}">
                <a16:creationId xmlns:a16="http://schemas.microsoft.com/office/drawing/2014/main" id="{1B587A1A-E6CB-967C-F380-F29F6CA65275}"/>
              </a:ext>
            </a:extLst>
          </p:cNvPr>
          <p:cNvSpPr/>
          <p:nvPr/>
        </p:nvSpPr>
        <p:spPr>
          <a:xfrm>
            <a:off x="-1" y="0"/>
            <a:ext cx="435483" cy="6858000"/>
          </a:xfrm>
          <a:prstGeom prst="rect">
            <a:avLst/>
          </a:prstGeom>
          <a:solidFill>
            <a:srgbClr val="FFD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ekstvak 2">
            <a:extLst>
              <a:ext uri="{FF2B5EF4-FFF2-40B4-BE49-F238E27FC236}">
                <a16:creationId xmlns:a16="http://schemas.microsoft.com/office/drawing/2014/main" id="{C5B983E0-C246-C492-7A0C-EEC39C0A6D27}"/>
              </a:ext>
            </a:extLst>
          </p:cNvPr>
          <p:cNvSpPr txBox="1"/>
          <p:nvPr/>
        </p:nvSpPr>
        <p:spPr>
          <a:xfrm>
            <a:off x="895349" y="3044279"/>
            <a:ext cx="10401300" cy="1446550"/>
          </a:xfrm>
          <a:prstGeom prst="rect">
            <a:avLst/>
          </a:prstGeom>
          <a:noFill/>
        </p:spPr>
        <p:txBody>
          <a:bodyPr wrap="square" rtlCol="0">
            <a:spAutoFit/>
          </a:bodyPr>
          <a:lstStyle/>
          <a:p>
            <a:pPr algn="ctr"/>
            <a:r>
              <a:rPr lang="nl-NL" sz="4400" dirty="0">
                <a:solidFill>
                  <a:schemeClr val="bg1"/>
                </a:solidFill>
                <a:latin typeface="Arial" panose="020B0604020202020204" pitchFamily="34" charset="0"/>
                <a:cs typeface="Arial" panose="020B0604020202020204" pitchFamily="34" charset="0"/>
              </a:rPr>
              <a:t>Als ik in de situatie van Jeremy zat, zou ik precies weten wat ik moet doen.</a:t>
            </a:r>
          </a:p>
        </p:txBody>
      </p:sp>
    </p:spTree>
    <p:extLst>
      <p:ext uri="{BB962C8B-B14F-4D97-AF65-F5344CB8AC3E}">
        <p14:creationId xmlns:p14="http://schemas.microsoft.com/office/powerpoint/2010/main" val="6047541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8DF3E7-6DC0-B3BC-9315-565FA740FD61}"/>
            </a:ext>
          </a:extLst>
        </p:cNvPr>
        <p:cNvGrpSpPr/>
        <p:nvPr/>
      </p:nvGrpSpPr>
      <p:grpSpPr>
        <a:xfrm>
          <a:off x="0" y="0"/>
          <a:ext cx="0" cy="0"/>
          <a:chOff x="0" y="0"/>
          <a:chExt cx="0" cy="0"/>
        </a:xfrm>
      </p:grpSpPr>
      <p:sp>
        <p:nvSpPr>
          <p:cNvPr id="4" name="Tekstvak 3">
            <a:extLst>
              <a:ext uri="{FF2B5EF4-FFF2-40B4-BE49-F238E27FC236}">
                <a16:creationId xmlns:a16="http://schemas.microsoft.com/office/drawing/2014/main" id="{5ADCA7EB-4ECD-681B-F329-7888D5F9C026}"/>
              </a:ext>
            </a:extLst>
          </p:cNvPr>
          <p:cNvSpPr txBox="1"/>
          <p:nvPr/>
        </p:nvSpPr>
        <p:spPr>
          <a:xfrm>
            <a:off x="217740" y="684609"/>
            <a:ext cx="11756518" cy="923330"/>
          </a:xfrm>
          <a:prstGeom prst="rect">
            <a:avLst/>
          </a:prstGeom>
          <a:noFill/>
        </p:spPr>
        <p:txBody>
          <a:bodyPr wrap="square" lIns="91440" tIns="45720" rIns="91440" bIns="45720" rtlCol="0" anchor="t">
            <a:spAutoFit/>
          </a:bodyPr>
          <a:lstStyle/>
          <a:p>
            <a:pPr algn="ctr"/>
            <a:r>
              <a:rPr lang="nl-NL" sz="5400" b="1" dirty="0">
                <a:solidFill>
                  <a:schemeClr val="bg1"/>
                </a:solidFill>
                <a:latin typeface="Arial"/>
                <a:cs typeface="Arial"/>
              </a:rPr>
              <a:t>Stelling</a:t>
            </a:r>
            <a:endParaRPr lang="nl-NL" sz="5400" dirty="0">
              <a:solidFill>
                <a:schemeClr val="bg1"/>
              </a:solidFill>
              <a:cs typeface="Calibri"/>
            </a:endParaRPr>
          </a:p>
        </p:txBody>
      </p:sp>
      <p:sp>
        <p:nvSpPr>
          <p:cNvPr id="6" name="Rechthoek 5">
            <a:extLst>
              <a:ext uri="{FF2B5EF4-FFF2-40B4-BE49-F238E27FC236}">
                <a16:creationId xmlns:a16="http://schemas.microsoft.com/office/drawing/2014/main" id="{26D18A3B-0A4E-17C6-8CF5-7F6D62416DB5}"/>
              </a:ext>
            </a:extLst>
          </p:cNvPr>
          <p:cNvSpPr/>
          <p:nvPr/>
        </p:nvSpPr>
        <p:spPr>
          <a:xfrm>
            <a:off x="0" y="0"/>
            <a:ext cx="435483" cy="6858000"/>
          </a:xfrm>
          <a:prstGeom prst="rect">
            <a:avLst/>
          </a:prstGeom>
          <a:solidFill>
            <a:srgbClr val="91CA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Rechthoek 1">
            <a:extLst>
              <a:ext uri="{FF2B5EF4-FFF2-40B4-BE49-F238E27FC236}">
                <a16:creationId xmlns:a16="http://schemas.microsoft.com/office/drawing/2014/main" id="{A3F6E66A-641C-F220-7E73-ADD6DB11E372}"/>
              </a:ext>
            </a:extLst>
          </p:cNvPr>
          <p:cNvSpPr/>
          <p:nvPr/>
        </p:nvSpPr>
        <p:spPr>
          <a:xfrm>
            <a:off x="-1" y="0"/>
            <a:ext cx="435483" cy="6858000"/>
          </a:xfrm>
          <a:prstGeom prst="rect">
            <a:avLst/>
          </a:prstGeom>
          <a:solidFill>
            <a:srgbClr val="FFD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ekstvak 2">
            <a:extLst>
              <a:ext uri="{FF2B5EF4-FFF2-40B4-BE49-F238E27FC236}">
                <a16:creationId xmlns:a16="http://schemas.microsoft.com/office/drawing/2014/main" id="{E40F77D3-2F68-B3A9-7CBA-8875B3CAE721}"/>
              </a:ext>
            </a:extLst>
          </p:cNvPr>
          <p:cNvSpPr txBox="1"/>
          <p:nvPr/>
        </p:nvSpPr>
        <p:spPr>
          <a:xfrm>
            <a:off x="895349" y="3044279"/>
            <a:ext cx="10401300" cy="1446550"/>
          </a:xfrm>
          <a:prstGeom prst="rect">
            <a:avLst/>
          </a:prstGeom>
          <a:noFill/>
        </p:spPr>
        <p:txBody>
          <a:bodyPr wrap="square" rtlCol="0">
            <a:spAutoFit/>
          </a:bodyPr>
          <a:lstStyle/>
          <a:p>
            <a:pPr algn="ctr"/>
            <a:r>
              <a:rPr lang="nl-NL" sz="4400" dirty="0">
                <a:solidFill>
                  <a:schemeClr val="bg1"/>
                </a:solidFill>
                <a:latin typeface="Arial" panose="020B0604020202020204" pitchFamily="34" charset="0"/>
                <a:cs typeface="Arial" panose="020B0604020202020204" pitchFamily="34" charset="0"/>
              </a:rPr>
              <a:t>Ik ken veel mensen die rijden onder invloed van alcohol of drugs.</a:t>
            </a:r>
          </a:p>
        </p:txBody>
      </p:sp>
    </p:spTree>
    <p:extLst>
      <p:ext uri="{BB962C8B-B14F-4D97-AF65-F5344CB8AC3E}">
        <p14:creationId xmlns:p14="http://schemas.microsoft.com/office/powerpoint/2010/main" val="37111704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71F474-9151-3A0F-47BB-1785DF1CB4F4}"/>
            </a:ext>
          </a:extLst>
        </p:cNvPr>
        <p:cNvGrpSpPr/>
        <p:nvPr/>
      </p:nvGrpSpPr>
      <p:grpSpPr>
        <a:xfrm>
          <a:off x="0" y="0"/>
          <a:ext cx="0" cy="0"/>
          <a:chOff x="0" y="0"/>
          <a:chExt cx="0" cy="0"/>
        </a:xfrm>
      </p:grpSpPr>
      <p:sp>
        <p:nvSpPr>
          <p:cNvPr id="4" name="Tekstvak 3">
            <a:extLst>
              <a:ext uri="{FF2B5EF4-FFF2-40B4-BE49-F238E27FC236}">
                <a16:creationId xmlns:a16="http://schemas.microsoft.com/office/drawing/2014/main" id="{8EEE06D4-975B-CEEA-C10F-1AD8F93B0D0E}"/>
              </a:ext>
            </a:extLst>
          </p:cNvPr>
          <p:cNvSpPr txBox="1"/>
          <p:nvPr/>
        </p:nvSpPr>
        <p:spPr>
          <a:xfrm>
            <a:off x="217740" y="684609"/>
            <a:ext cx="11756518" cy="923330"/>
          </a:xfrm>
          <a:prstGeom prst="rect">
            <a:avLst/>
          </a:prstGeom>
          <a:noFill/>
        </p:spPr>
        <p:txBody>
          <a:bodyPr wrap="square" lIns="91440" tIns="45720" rIns="91440" bIns="45720" rtlCol="0" anchor="t">
            <a:spAutoFit/>
          </a:bodyPr>
          <a:lstStyle/>
          <a:p>
            <a:pPr algn="ctr"/>
            <a:r>
              <a:rPr lang="nl-NL" sz="5400" b="1" dirty="0">
                <a:solidFill>
                  <a:schemeClr val="bg1"/>
                </a:solidFill>
                <a:latin typeface="Arial"/>
                <a:cs typeface="Arial"/>
              </a:rPr>
              <a:t>Stelling</a:t>
            </a:r>
            <a:endParaRPr lang="nl-NL" sz="5400" dirty="0">
              <a:solidFill>
                <a:schemeClr val="bg1"/>
              </a:solidFill>
              <a:cs typeface="Calibri"/>
            </a:endParaRPr>
          </a:p>
        </p:txBody>
      </p:sp>
      <p:sp>
        <p:nvSpPr>
          <p:cNvPr id="6" name="Rechthoek 5">
            <a:extLst>
              <a:ext uri="{FF2B5EF4-FFF2-40B4-BE49-F238E27FC236}">
                <a16:creationId xmlns:a16="http://schemas.microsoft.com/office/drawing/2014/main" id="{73971FE6-9E3E-9092-C188-57026D62C100}"/>
              </a:ext>
            </a:extLst>
          </p:cNvPr>
          <p:cNvSpPr/>
          <p:nvPr/>
        </p:nvSpPr>
        <p:spPr>
          <a:xfrm>
            <a:off x="0" y="0"/>
            <a:ext cx="435483" cy="6858000"/>
          </a:xfrm>
          <a:prstGeom prst="rect">
            <a:avLst/>
          </a:prstGeom>
          <a:solidFill>
            <a:srgbClr val="91CA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Rechthoek 1">
            <a:extLst>
              <a:ext uri="{FF2B5EF4-FFF2-40B4-BE49-F238E27FC236}">
                <a16:creationId xmlns:a16="http://schemas.microsoft.com/office/drawing/2014/main" id="{158021C7-9045-526D-71BF-93A9B97B4A62}"/>
              </a:ext>
            </a:extLst>
          </p:cNvPr>
          <p:cNvSpPr/>
          <p:nvPr/>
        </p:nvSpPr>
        <p:spPr>
          <a:xfrm>
            <a:off x="-1" y="0"/>
            <a:ext cx="435483" cy="6858000"/>
          </a:xfrm>
          <a:prstGeom prst="rect">
            <a:avLst/>
          </a:prstGeom>
          <a:solidFill>
            <a:srgbClr val="FFD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ekstvak 2">
            <a:extLst>
              <a:ext uri="{FF2B5EF4-FFF2-40B4-BE49-F238E27FC236}">
                <a16:creationId xmlns:a16="http://schemas.microsoft.com/office/drawing/2014/main" id="{155A310E-FEDB-D31D-9C0F-E2E8DED7F2EE}"/>
              </a:ext>
            </a:extLst>
          </p:cNvPr>
          <p:cNvSpPr txBox="1"/>
          <p:nvPr/>
        </p:nvSpPr>
        <p:spPr>
          <a:xfrm>
            <a:off x="895349" y="3044279"/>
            <a:ext cx="10401300" cy="2123658"/>
          </a:xfrm>
          <a:prstGeom prst="rect">
            <a:avLst/>
          </a:prstGeom>
          <a:noFill/>
        </p:spPr>
        <p:txBody>
          <a:bodyPr wrap="square" rtlCol="0">
            <a:spAutoFit/>
          </a:bodyPr>
          <a:lstStyle/>
          <a:p>
            <a:pPr algn="ctr"/>
            <a:r>
              <a:rPr lang="nl-NL" sz="4400" dirty="0">
                <a:solidFill>
                  <a:schemeClr val="bg1"/>
                </a:solidFill>
                <a:latin typeface="Arial" panose="020B0604020202020204" pitchFamily="34" charset="0"/>
                <a:cs typeface="Arial" panose="020B0604020202020204" pitchFamily="34" charset="0"/>
              </a:rPr>
              <a:t>Als ik hoor dat een klasgenoot wilt gaan rijden met alcohol op, dan zeg ik daar wat van. </a:t>
            </a:r>
          </a:p>
        </p:txBody>
      </p:sp>
    </p:spTree>
    <p:extLst>
      <p:ext uri="{BB962C8B-B14F-4D97-AF65-F5344CB8AC3E}">
        <p14:creationId xmlns:p14="http://schemas.microsoft.com/office/powerpoint/2010/main" val="18105301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57BE6B-AC26-F0C3-C537-A1425D74786C}"/>
            </a:ext>
          </a:extLst>
        </p:cNvPr>
        <p:cNvGrpSpPr/>
        <p:nvPr/>
      </p:nvGrpSpPr>
      <p:grpSpPr>
        <a:xfrm>
          <a:off x="0" y="0"/>
          <a:ext cx="0" cy="0"/>
          <a:chOff x="0" y="0"/>
          <a:chExt cx="0" cy="0"/>
        </a:xfrm>
      </p:grpSpPr>
      <p:sp>
        <p:nvSpPr>
          <p:cNvPr id="4" name="Tekstvak 3">
            <a:extLst>
              <a:ext uri="{FF2B5EF4-FFF2-40B4-BE49-F238E27FC236}">
                <a16:creationId xmlns:a16="http://schemas.microsoft.com/office/drawing/2014/main" id="{181F6558-F6B7-045E-C2A6-9CF47E2E16B8}"/>
              </a:ext>
            </a:extLst>
          </p:cNvPr>
          <p:cNvSpPr txBox="1"/>
          <p:nvPr/>
        </p:nvSpPr>
        <p:spPr>
          <a:xfrm>
            <a:off x="217740" y="684609"/>
            <a:ext cx="11756518" cy="923330"/>
          </a:xfrm>
          <a:prstGeom prst="rect">
            <a:avLst/>
          </a:prstGeom>
          <a:noFill/>
        </p:spPr>
        <p:txBody>
          <a:bodyPr wrap="square" lIns="91440" tIns="45720" rIns="91440" bIns="45720" rtlCol="0" anchor="t">
            <a:spAutoFit/>
          </a:bodyPr>
          <a:lstStyle/>
          <a:p>
            <a:pPr algn="ctr"/>
            <a:r>
              <a:rPr lang="nl-NL" sz="5400" b="1" dirty="0">
                <a:solidFill>
                  <a:schemeClr val="bg1"/>
                </a:solidFill>
                <a:latin typeface="Arial"/>
                <a:cs typeface="Arial"/>
              </a:rPr>
              <a:t>Stelling</a:t>
            </a:r>
            <a:endParaRPr lang="nl-NL" sz="5400" dirty="0">
              <a:solidFill>
                <a:schemeClr val="bg1"/>
              </a:solidFill>
              <a:cs typeface="Calibri"/>
            </a:endParaRPr>
          </a:p>
        </p:txBody>
      </p:sp>
      <p:sp>
        <p:nvSpPr>
          <p:cNvPr id="6" name="Rechthoek 5">
            <a:extLst>
              <a:ext uri="{FF2B5EF4-FFF2-40B4-BE49-F238E27FC236}">
                <a16:creationId xmlns:a16="http://schemas.microsoft.com/office/drawing/2014/main" id="{10533042-697E-7B8E-B66F-C5187CC30E9E}"/>
              </a:ext>
            </a:extLst>
          </p:cNvPr>
          <p:cNvSpPr/>
          <p:nvPr/>
        </p:nvSpPr>
        <p:spPr>
          <a:xfrm>
            <a:off x="0" y="0"/>
            <a:ext cx="435483" cy="6858000"/>
          </a:xfrm>
          <a:prstGeom prst="rect">
            <a:avLst/>
          </a:prstGeom>
          <a:solidFill>
            <a:srgbClr val="91CA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Rechthoek 1">
            <a:extLst>
              <a:ext uri="{FF2B5EF4-FFF2-40B4-BE49-F238E27FC236}">
                <a16:creationId xmlns:a16="http://schemas.microsoft.com/office/drawing/2014/main" id="{EA9D0BD3-9A77-5E88-F91A-B7C4DCFA5AEB}"/>
              </a:ext>
            </a:extLst>
          </p:cNvPr>
          <p:cNvSpPr/>
          <p:nvPr/>
        </p:nvSpPr>
        <p:spPr>
          <a:xfrm>
            <a:off x="-1" y="0"/>
            <a:ext cx="435483" cy="6858000"/>
          </a:xfrm>
          <a:prstGeom prst="rect">
            <a:avLst/>
          </a:prstGeom>
          <a:solidFill>
            <a:srgbClr val="FFD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ekstvak 2">
            <a:extLst>
              <a:ext uri="{FF2B5EF4-FFF2-40B4-BE49-F238E27FC236}">
                <a16:creationId xmlns:a16="http://schemas.microsoft.com/office/drawing/2014/main" id="{580D7C36-9B38-68AD-A01D-A4DF447E335B}"/>
              </a:ext>
            </a:extLst>
          </p:cNvPr>
          <p:cNvSpPr txBox="1"/>
          <p:nvPr/>
        </p:nvSpPr>
        <p:spPr>
          <a:xfrm>
            <a:off x="895349" y="3044279"/>
            <a:ext cx="10401300" cy="2123658"/>
          </a:xfrm>
          <a:prstGeom prst="rect">
            <a:avLst/>
          </a:prstGeom>
          <a:noFill/>
        </p:spPr>
        <p:txBody>
          <a:bodyPr wrap="square" rtlCol="0">
            <a:spAutoFit/>
          </a:bodyPr>
          <a:lstStyle/>
          <a:p>
            <a:pPr algn="ctr"/>
            <a:r>
              <a:rPr lang="nl-NL" sz="4400" dirty="0">
                <a:solidFill>
                  <a:schemeClr val="bg1"/>
                </a:solidFill>
                <a:latin typeface="Arial" panose="020B0604020202020204" pitchFamily="34" charset="0"/>
                <a:cs typeface="Arial" panose="020B0604020202020204" pitchFamily="34" charset="0"/>
              </a:rPr>
              <a:t>Ik vind een geldboete een passende straf voor rijden onder invloed van alcohol.</a:t>
            </a:r>
          </a:p>
        </p:txBody>
      </p:sp>
    </p:spTree>
    <p:extLst>
      <p:ext uri="{BB962C8B-B14F-4D97-AF65-F5344CB8AC3E}">
        <p14:creationId xmlns:p14="http://schemas.microsoft.com/office/powerpoint/2010/main" val="31825679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D400"/>
        </a:solidFill>
        <a:effectLst/>
      </p:bgPr>
    </p:bg>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BD0DAE65-E2DD-468A-B169-80F88B31C708}"/>
              </a:ext>
            </a:extLst>
          </p:cNvPr>
          <p:cNvSpPr txBox="1"/>
          <p:nvPr/>
        </p:nvSpPr>
        <p:spPr>
          <a:xfrm>
            <a:off x="2819400" y="2998113"/>
            <a:ext cx="6553200" cy="861774"/>
          </a:xfrm>
          <a:prstGeom prst="rect">
            <a:avLst/>
          </a:prstGeom>
          <a:noFill/>
        </p:spPr>
        <p:txBody>
          <a:bodyPr wrap="square" lIns="91440" tIns="45720" rIns="91440" bIns="45720" rtlCol="0" anchor="t">
            <a:spAutoFit/>
          </a:bodyPr>
          <a:lstStyle/>
          <a:p>
            <a:pPr algn="ctr"/>
            <a:r>
              <a:rPr lang="nl-NL" sz="5000" b="1" dirty="0">
                <a:latin typeface="Arial"/>
                <a:cs typeface="Arial"/>
              </a:rPr>
              <a:t>Quiz</a:t>
            </a:r>
          </a:p>
        </p:txBody>
      </p:sp>
      <p:sp>
        <p:nvSpPr>
          <p:cNvPr id="2" name="Rechthoek 1">
            <a:extLst>
              <a:ext uri="{FF2B5EF4-FFF2-40B4-BE49-F238E27FC236}">
                <a16:creationId xmlns:a16="http://schemas.microsoft.com/office/drawing/2014/main" id="{2EFBB6C2-41E7-8356-DD4A-51AA8967E4BD}"/>
              </a:ext>
            </a:extLst>
          </p:cNvPr>
          <p:cNvSpPr/>
          <p:nvPr/>
        </p:nvSpPr>
        <p:spPr>
          <a:xfrm>
            <a:off x="0" y="0"/>
            <a:ext cx="435483" cy="6858000"/>
          </a:xfrm>
          <a:prstGeom prst="rect">
            <a:avLst/>
          </a:prstGeom>
          <a:solidFill>
            <a:srgbClr val="91CA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2DCAE2A-F909-D2F1-16B5-CA4255A56F2A}"/>
              </a:ext>
            </a:extLst>
          </p:cNvPr>
          <p:cNvSpPr/>
          <p:nvPr/>
        </p:nvSpPr>
        <p:spPr>
          <a:xfrm>
            <a:off x="-1" y="0"/>
            <a:ext cx="435483" cy="6858000"/>
          </a:xfrm>
          <a:prstGeom prst="rect">
            <a:avLst/>
          </a:prstGeom>
          <a:solidFill>
            <a:srgbClr val="91CA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7454521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91CAFB"/>
        </a:solidFill>
        <a:effectLst/>
      </p:bgPr>
    </p:bg>
    <p:spTree>
      <p:nvGrpSpPr>
        <p:cNvPr id="1" name="">
          <a:extLst>
            <a:ext uri="{FF2B5EF4-FFF2-40B4-BE49-F238E27FC236}">
              <a16:creationId xmlns:a16="http://schemas.microsoft.com/office/drawing/2014/main" id="{36CB71EC-CF8B-19FF-DE65-F005FAB26A10}"/>
            </a:ext>
          </a:extLst>
        </p:cNvPr>
        <p:cNvGrpSpPr/>
        <p:nvPr/>
      </p:nvGrpSpPr>
      <p:grpSpPr>
        <a:xfrm>
          <a:off x="0" y="0"/>
          <a:ext cx="0" cy="0"/>
          <a:chOff x="0" y="0"/>
          <a:chExt cx="0" cy="0"/>
        </a:xfrm>
      </p:grpSpPr>
      <p:sp>
        <p:nvSpPr>
          <p:cNvPr id="4" name="Tekstvak 3">
            <a:extLst>
              <a:ext uri="{FF2B5EF4-FFF2-40B4-BE49-F238E27FC236}">
                <a16:creationId xmlns:a16="http://schemas.microsoft.com/office/drawing/2014/main" id="{BCAA3FF9-9FEF-45CB-5F16-2A2350E7A721}"/>
              </a:ext>
            </a:extLst>
          </p:cNvPr>
          <p:cNvSpPr txBox="1"/>
          <p:nvPr/>
        </p:nvSpPr>
        <p:spPr>
          <a:xfrm>
            <a:off x="435482" y="382268"/>
            <a:ext cx="11756518" cy="923330"/>
          </a:xfrm>
          <a:prstGeom prst="rect">
            <a:avLst/>
          </a:prstGeom>
          <a:noFill/>
        </p:spPr>
        <p:txBody>
          <a:bodyPr wrap="square" lIns="91440" tIns="45720" rIns="91440" bIns="45720" rtlCol="0" anchor="t">
            <a:spAutoFit/>
          </a:bodyPr>
          <a:lstStyle/>
          <a:p>
            <a:pPr algn="ctr"/>
            <a:r>
              <a:rPr lang="nl-NL" sz="5400" b="1" dirty="0">
                <a:solidFill>
                  <a:schemeClr val="bg1"/>
                </a:solidFill>
                <a:latin typeface="Arial"/>
                <a:cs typeface="Arial"/>
              </a:rPr>
              <a:t>Op de scooter na het uitgaan</a:t>
            </a:r>
            <a:endParaRPr lang="nl-NL" sz="5400" dirty="0">
              <a:solidFill>
                <a:schemeClr val="bg1"/>
              </a:solidFill>
              <a:cs typeface="Calibri"/>
            </a:endParaRPr>
          </a:p>
        </p:txBody>
      </p:sp>
      <p:sp>
        <p:nvSpPr>
          <p:cNvPr id="6" name="Rechthoek 5">
            <a:extLst>
              <a:ext uri="{FF2B5EF4-FFF2-40B4-BE49-F238E27FC236}">
                <a16:creationId xmlns:a16="http://schemas.microsoft.com/office/drawing/2014/main" id="{40BDF7A6-2372-C3FD-9593-BE806D5E248C}"/>
              </a:ext>
            </a:extLst>
          </p:cNvPr>
          <p:cNvSpPr/>
          <p:nvPr/>
        </p:nvSpPr>
        <p:spPr>
          <a:xfrm>
            <a:off x="0" y="0"/>
            <a:ext cx="435483" cy="6858000"/>
          </a:xfrm>
          <a:prstGeom prst="rect">
            <a:avLst/>
          </a:prstGeom>
          <a:solidFill>
            <a:srgbClr val="91CA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Rechthoek 1">
            <a:extLst>
              <a:ext uri="{FF2B5EF4-FFF2-40B4-BE49-F238E27FC236}">
                <a16:creationId xmlns:a16="http://schemas.microsoft.com/office/drawing/2014/main" id="{A30ECD36-5A72-ECFB-9D9D-1F5095781ACC}"/>
              </a:ext>
            </a:extLst>
          </p:cNvPr>
          <p:cNvSpPr/>
          <p:nvPr/>
        </p:nvSpPr>
        <p:spPr>
          <a:xfrm>
            <a:off x="-1" y="0"/>
            <a:ext cx="435483" cy="6858000"/>
          </a:xfrm>
          <a:prstGeom prst="rect">
            <a:avLst/>
          </a:prstGeom>
          <a:solidFill>
            <a:srgbClr val="FFD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ekstvak 1418827607">
            <a:extLst>
              <a:ext uri="{FF2B5EF4-FFF2-40B4-BE49-F238E27FC236}">
                <a16:creationId xmlns:a16="http://schemas.microsoft.com/office/drawing/2014/main" id="{4E4D25A8-B174-ED75-5EA3-D7F8DD9C67B2}"/>
              </a:ext>
            </a:extLst>
          </p:cNvPr>
          <p:cNvSpPr txBox="1">
            <a:spLocks noChangeArrowheads="1"/>
          </p:cNvSpPr>
          <p:nvPr/>
        </p:nvSpPr>
        <p:spPr bwMode="auto">
          <a:xfrm>
            <a:off x="1623646" y="1619391"/>
            <a:ext cx="8944707" cy="4117044"/>
          </a:xfrm>
          <a:prstGeom prst="rect">
            <a:avLst/>
          </a:prstGeom>
          <a:solidFill>
            <a:srgbClr val="FFFFFF"/>
          </a:solidFill>
          <a:ln w="9525">
            <a:solidFill>
              <a:srgbClr val="FFD400"/>
            </a:solidFill>
            <a:miter lim="800000"/>
            <a:headEnd/>
            <a:tailEnd/>
          </a:ln>
        </p:spPr>
        <p:txBody>
          <a:bodyPr rot="0" vert="horz" wrap="square" lIns="91440" tIns="45720" rIns="91440" bIns="45720" anchor="t" anchorCtr="0">
            <a:noAutofit/>
          </a:bodyPr>
          <a:lstStyle/>
          <a:p>
            <a:pPr>
              <a:lnSpc>
                <a:spcPct val="107000"/>
              </a:lnSpc>
              <a:spcAft>
                <a:spcPts val="800"/>
              </a:spcAft>
            </a:pPr>
            <a:r>
              <a:rPr lang="nl-NL" b="1" dirty="0">
                <a:effectLst/>
                <a:latin typeface="Calibri" panose="020F0502020204030204" pitchFamily="34" charset="0"/>
                <a:ea typeface="Calibri" panose="020F0502020204030204" pitchFamily="34" charset="0"/>
                <a:cs typeface="Calibri" panose="020F0502020204030204" pitchFamily="34" charset="0"/>
              </a:rPr>
              <a:t>WIST JE DAT?</a:t>
            </a:r>
            <a:endParaRPr lang="nl-NL"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nl-NL" dirty="0">
                <a:effectLst/>
                <a:latin typeface="Work Sans Light" pitchFamily="2" charset="0"/>
                <a:ea typeface="Calibri" panose="020F0502020204030204" pitchFamily="34" charset="0"/>
                <a:cs typeface="Arial" panose="020B0604020202020204" pitchFamily="34" charset="0"/>
              </a:rPr>
              <a:t>Alcohol- en drugsgebruik een grote rol spelen in verkeersongevallen onder jonge scooterrijders?</a:t>
            </a:r>
          </a:p>
          <a:p>
            <a:pPr marL="342900" lvl="0" indent="-342900">
              <a:lnSpc>
                <a:spcPct val="107000"/>
              </a:lnSpc>
              <a:buFont typeface="Symbol" panose="05050102010706020507" pitchFamily="18" charset="2"/>
              <a:buChar char=""/>
            </a:pPr>
            <a:endParaRPr lang="nl-NL" dirty="0">
              <a:effectLst/>
              <a:latin typeface="Work Sans Light" pitchFamily="2" charset="0"/>
              <a:ea typeface="Calibri" panose="020F0502020204030204" pitchFamily="34" charset="0"/>
              <a:cs typeface="Arial" panose="020B0604020202020204" pitchFamily="34" charset="0"/>
            </a:endParaRPr>
          </a:p>
          <a:p>
            <a:pPr lvl="0">
              <a:lnSpc>
                <a:spcPct val="107000"/>
              </a:lnSpc>
            </a:pPr>
            <a:r>
              <a:rPr lang="nl-NL" dirty="0">
                <a:effectLst/>
                <a:latin typeface="Work Sans Light" pitchFamily="2" charset="0"/>
                <a:ea typeface="Calibri" panose="020F0502020204030204" pitchFamily="34" charset="0"/>
                <a:cs typeface="Arial" panose="020B0604020202020204" pitchFamily="34" charset="0"/>
              </a:rPr>
              <a:t> </a:t>
            </a:r>
            <a:endParaRPr lang="nl-NL"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nl-NL" dirty="0">
                <a:effectLst/>
                <a:latin typeface="Work Sans Light" pitchFamily="2" charset="0"/>
                <a:ea typeface="Calibri" panose="020F0502020204030204" pitchFamily="34" charset="0"/>
                <a:cs typeface="Arial" panose="020B0604020202020204" pitchFamily="34" charset="0"/>
              </a:rPr>
              <a:t>Je als beginnend bestuurder niet meer dan 0,2 promille alcohol in je bloed mag hebben? Dit betekent dat je niet meer dan één drankje mag drinken, maar vaak zelfs minder.</a:t>
            </a:r>
            <a:endParaRPr lang="nl-NL" dirty="0">
              <a:effectLst/>
              <a:latin typeface="Calibri" panose="020F0502020204030204" pitchFamily="34" charset="0"/>
              <a:ea typeface="Calibri" panose="020F0502020204030204" pitchFamily="34" charset="0"/>
              <a:cs typeface="Arial" panose="020B0604020202020204" pitchFamily="34" charset="0"/>
            </a:endParaRPr>
          </a:p>
          <a:p>
            <a:pPr marL="457200">
              <a:lnSpc>
                <a:spcPct val="107000"/>
              </a:lnSpc>
            </a:pPr>
            <a:r>
              <a:rPr lang="nl-NL" dirty="0">
                <a:effectLst/>
                <a:latin typeface="Work Sans Light" pitchFamily="2" charset="0"/>
                <a:ea typeface="Calibri" panose="020F0502020204030204" pitchFamily="34" charset="0"/>
                <a:cs typeface="Arial" panose="020B0604020202020204" pitchFamily="34" charset="0"/>
              </a:rPr>
              <a:t> </a:t>
            </a:r>
            <a:endParaRPr lang="nl-NL"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nl-NL" dirty="0">
                <a:effectLst/>
                <a:latin typeface="Work Sans Light" pitchFamily="2" charset="0"/>
                <a:ea typeface="Calibri" panose="020F0502020204030204" pitchFamily="34" charset="0"/>
                <a:cs typeface="Arial" panose="020B0604020202020204" pitchFamily="34" charset="0"/>
              </a:rPr>
              <a:t>Je over het algemeen een geldboete krijgt voor rijden onder invloed van alcohol? De hoogte van de boete hangt af van het alcoholpromillage, dit begint bij €225,-. </a:t>
            </a:r>
            <a:endParaRPr lang="nl-NL"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879150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anim calcmode="lin" valueType="num">
                                      <p:cBhvr additive="base">
                                        <p:cTn id="13"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anim calcmode="lin" valueType="num">
                                      <p:cBhvr additive="base">
                                        <p:cTn id="19"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91CAFB"/>
        </a:solidFill>
        <a:effectLst/>
      </p:bgPr>
    </p:bg>
    <p:spTree>
      <p:nvGrpSpPr>
        <p:cNvPr id="1" name="">
          <a:extLst>
            <a:ext uri="{FF2B5EF4-FFF2-40B4-BE49-F238E27FC236}">
              <a16:creationId xmlns:a16="http://schemas.microsoft.com/office/drawing/2014/main" id="{F62DCCCA-6B0B-6C0F-05BF-B77AB265720C}"/>
            </a:ext>
          </a:extLst>
        </p:cNvPr>
        <p:cNvGrpSpPr/>
        <p:nvPr/>
      </p:nvGrpSpPr>
      <p:grpSpPr>
        <a:xfrm>
          <a:off x="0" y="0"/>
          <a:ext cx="0" cy="0"/>
          <a:chOff x="0" y="0"/>
          <a:chExt cx="0" cy="0"/>
        </a:xfrm>
      </p:grpSpPr>
      <p:sp>
        <p:nvSpPr>
          <p:cNvPr id="4" name="Tekstvak 3">
            <a:extLst>
              <a:ext uri="{FF2B5EF4-FFF2-40B4-BE49-F238E27FC236}">
                <a16:creationId xmlns:a16="http://schemas.microsoft.com/office/drawing/2014/main" id="{95BBC1C5-5855-3283-BD50-0B73842AD1BB}"/>
              </a:ext>
            </a:extLst>
          </p:cNvPr>
          <p:cNvSpPr txBox="1"/>
          <p:nvPr/>
        </p:nvSpPr>
        <p:spPr>
          <a:xfrm>
            <a:off x="435482" y="548121"/>
            <a:ext cx="11756518" cy="923330"/>
          </a:xfrm>
          <a:prstGeom prst="rect">
            <a:avLst/>
          </a:prstGeom>
          <a:noFill/>
        </p:spPr>
        <p:txBody>
          <a:bodyPr wrap="square" lIns="91440" tIns="45720" rIns="91440" bIns="45720" rtlCol="0" anchor="t">
            <a:spAutoFit/>
          </a:bodyPr>
          <a:lstStyle/>
          <a:p>
            <a:pPr algn="ctr"/>
            <a:r>
              <a:rPr lang="nl-NL" sz="5400" b="1" dirty="0">
                <a:solidFill>
                  <a:schemeClr val="bg1"/>
                </a:solidFill>
                <a:latin typeface="Arial"/>
                <a:cs typeface="Arial"/>
              </a:rPr>
              <a:t>Ongeluk met opgevoerde </a:t>
            </a:r>
            <a:r>
              <a:rPr lang="nl-NL" sz="5400" b="1" dirty="0" err="1">
                <a:solidFill>
                  <a:schemeClr val="bg1"/>
                </a:solidFill>
                <a:latin typeface="Arial"/>
                <a:cs typeface="Arial"/>
              </a:rPr>
              <a:t>fatbike</a:t>
            </a:r>
            <a:endParaRPr lang="nl-NL" sz="5400" dirty="0">
              <a:solidFill>
                <a:schemeClr val="bg1"/>
              </a:solidFill>
              <a:cs typeface="Calibri"/>
            </a:endParaRPr>
          </a:p>
        </p:txBody>
      </p:sp>
      <p:sp>
        <p:nvSpPr>
          <p:cNvPr id="6" name="Rechthoek 5">
            <a:extLst>
              <a:ext uri="{FF2B5EF4-FFF2-40B4-BE49-F238E27FC236}">
                <a16:creationId xmlns:a16="http://schemas.microsoft.com/office/drawing/2014/main" id="{2F4EB2BE-7EBB-6371-EBAF-F3092B6BC253}"/>
              </a:ext>
            </a:extLst>
          </p:cNvPr>
          <p:cNvSpPr/>
          <p:nvPr/>
        </p:nvSpPr>
        <p:spPr>
          <a:xfrm>
            <a:off x="0" y="0"/>
            <a:ext cx="435483" cy="6858000"/>
          </a:xfrm>
          <a:prstGeom prst="rect">
            <a:avLst/>
          </a:prstGeom>
          <a:solidFill>
            <a:srgbClr val="91CA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Rechthoek 1">
            <a:extLst>
              <a:ext uri="{FF2B5EF4-FFF2-40B4-BE49-F238E27FC236}">
                <a16:creationId xmlns:a16="http://schemas.microsoft.com/office/drawing/2014/main" id="{D370EC06-E951-1440-2216-9D917875B5A8}"/>
              </a:ext>
            </a:extLst>
          </p:cNvPr>
          <p:cNvSpPr/>
          <p:nvPr/>
        </p:nvSpPr>
        <p:spPr>
          <a:xfrm>
            <a:off x="-1" y="0"/>
            <a:ext cx="435483" cy="6858000"/>
          </a:xfrm>
          <a:prstGeom prst="rect">
            <a:avLst/>
          </a:prstGeom>
          <a:solidFill>
            <a:srgbClr val="FFD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ekstvak 2">
            <a:extLst>
              <a:ext uri="{FF2B5EF4-FFF2-40B4-BE49-F238E27FC236}">
                <a16:creationId xmlns:a16="http://schemas.microsoft.com/office/drawing/2014/main" id="{50758CB9-B403-BB2C-CEB1-FD77A4766A70}"/>
              </a:ext>
            </a:extLst>
          </p:cNvPr>
          <p:cNvSpPr txBox="1"/>
          <p:nvPr/>
        </p:nvSpPr>
        <p:spPr>
          <a:xfrm>
            <a:off x="1007270" y="2062562"/>
            <a:ext cx="10501312" cy="3785652"/>
          </a:xfrm>
          <a:prstGeom prst="rect">
            <a:avLst/>
          </a:prstGeom>
          <a:noFill/>
        </p:spPr>
        <p:txBody>
          <a:bodyPr wrap="square" rtlCol="0">
            <a:spAutoFit/>
          </a:bodyPr>
          <a:lstStyle/>
          <a:p>
            <a:r>
              <a:rPr lang="nl-NL" sz="2400" dirty="0" err="1">
                <a:solidFill>
                  <a:schemeClr val="bg1"/>
                </a:solidFill>
                <a:latin typeface="Arial" panose="020B0604020202020204" pitchFamily="34" charset="0"/>
                <a:cs typeface="Arial" panose="020B0604020202020204" pitchFamily="34" charset="0"/>
              </a:rPr>
              <a:t>Bilal</a:t>
            </a:r>
            <a:r>
              <a:rPr lang="nl-NL" sz="2400" dirty="0">
                <a:solidFill>
                  <a:schemeClr val="bg1"/>
                </a:solidFill>
                <a:latin typeface="Arial" panose="020B0604020202020204" pitchFamily="34" charset="0"/>
                <a:cs typeface="Arial" panose="020B0604020202020204" pitchFamily="34" charset="0"/>
              </a:rPr>
              <a:t> (15) heeft sinds kort een </a:t>
            </a:r>
            <a:r>
              <a:rPr lang="nl-NL" sz="2400" dirty="0" err="1">
                <a:solidFill>
                  <a:schemeClr val="bg1"/>
                </a:solidFill>
                <a:latin typeface="Arial" panose="020B0604020202020204" pitchFamily="34" charset="0"/>
                <a:cs typeface="Arial" panose="020B0604020202020204" pitchFamily="34" charset="0"/>
              </a:rPr>
              <a:t>fatbike</a:t>
            </a:r>
            <a:r>
              <a:rPr lang="nl-NL" sz="2400" dirty="0">
                <a:solidFill>
                  <a:schemeClr val="bg1"/>
                </a:solidFill>
                <a:latin typeface="Arial" panose="020B0604020202020204" pitchFamily="34" charset="0"/>
                <a:cs typeface="Arial" panose="020B0604020202020204" pitchFamily="34" charset="0"/>
              </a:rPr>
              <a:t> waar hij overal mee naartoe rijdt. Zijn beste vriend Milan had er ook al een en zei laatst tegen hem: “</a:t>
            </a:r>
            <a:r>
              <a:rPr lang="nl-NL" sz="2400" i="1" dirty="0">
                <a:solidFill>
                  <a:schemeClr val="bg1"/>
                </a:solidFill>
                <a:latin typeface="Arial" panose="020B0604020202020204" pitchFamily="34" charset="0"/>
                <a:cs typeface="Arial" panose="020B0604020202020204" pitchFamily="34" charset="0"/>
              </a:rPr>
              <a:t>Je kunt de </a:t>
            </a:r>
            <a:r>
              <a:rPr lang="nl-NL" sz="2400" i="1" dirty="0" err="1">
                <a:solidFill>
                  <a:schemeClr val="bg1"/>
                </a:solidFill>
                <a:latin typeface="Arial" panose="020B0604020202020204" pitchFamily="34" charset="0"/>
                <a:cs typeface="Arial" panose="020B0604020202020204" pitchFamily="34" charset="0"/>
              </a:rPr>
              <a:t>fatbike</a:t>
            </a:r>
            <a:r>
              <a:rPr lang="nl-NL" sz="2400" i="1" dirty="0">
                <a:solidFill>
                  <a:schemeClr val="bg1"/>
                </a:solidFill>
                <a:latin typeface="Arial" panose="020B0604020202020204" pitchFamily="34" charset="0"/>
                <a:cs typeface="Arial" panose="020B0604020202020204" pitchFamily="34" charset="0"/>
              </a:rPr>
              <a:t> makkelijk opvoeren! Ik zag het laatst op </a:t>
            </a:r>
            <a:r>
              <a:rPr lang="nl-NL" sz="2400" i="1" dirty="0" err="1">
                <a:solidFill>
                  <a:schemeClr val="bg1"/>
                </a:solidFill>
                <a:latin typeface="Arial" panose="020B0604020202020204" pitchFamily="34" charset="0"/>
                <a:cs typeface="Arial" panose="020B0604020202020204" pitchFamily="34" charset="0"/>
              </a:rPr>
              <a:t>TikTok</a:t>
            </a:r>
            <a:r>
              <a:rPr lang="nl-NL" sz="2400" i="1" dirty="0">
                <a:solidFill>
                  <a:schemeClr val="bg1"/>
                </a:solidFill>
                <a:latin typeface="Arial" panose="020B0604020202020204" pitchFamily="34" charset="0"/>
                <a:cs typeface="Arial" panose="020B0604020202020204" pitchFamily="34" charset="0"/>
              </a:rPr>
              <a:t>. Ik kan je daar na school wel even bij helpen. Je haalt dan zo 40 km/u</a:t>
            </a:r>
            <a:r>
              <a:rPr lang="nl-NL" sz="2400" dirty="0">
                <a:solidFill>
                  <a:schemeClr val="bg1"/>
                </a:solidFill>
                <a:latin typeface="Arial" panose="020B0604020202020204" pitchFamily="34" charset="0"/>
                <a:cs typeface="Arial" panose="020B0604020202020204" pitchFamily="34" charset="0"/>
              </a:rPr>
              <a:t>”. Bilal twijfelt of het een goed idee is, maar als de </a:t>
            </a:r>
            <a:r>
              <a:rPr lang="nl-NL" sz="2400" dirty="0" err="1">
                <a:solidFill>
                  <a:schemeClr val="bg1"/>
                </a:solidFill>
                <a:latin typeface="Arial" panose="020B0604020202020204" pitchFamily="34" charset="0"/>
                <a:cs typeface="Arial" panose="020B0604020202020204" pitchFamily="34" charset="0"/>
              </a:rPr>
              <a:t>fatbike</a:t>
            </a:r>
            <a:r>
              <a:rPr lang="nl-NL" sz="2400" dirty="0">
                <a:solidFill>
                  <a:schemeClr val="bg1"/>
                </a:solidFill>
                <a:latin typeface="Arial" panose="020B0604020202020204" pitchFamily="34" charset="0"/>
                <a:cs typeface="Arial" panose="020B0604020202020204" pitchFamily="34" charset="0"/>
              </a:rPr>
              <a:t> zo makkelijk opgevoerd kan worden, kan hij het altijd weer terugdraaien. Een week nadat </a:t>
            </a:r>
            <a:r>
              <a:rPr lang="nl-NL" sz="2400" dirty="0" err="1">
                <a:solidFill>
                  <a:schemeClr val="bg1"/>
                </a:solidFill>
                <a:latin typeface="Arial" panose="020B0604020202020204" pitchFamily="34" charset="0"/>
                <a:cs typeface="Arial" panose="020B0604020202020204" pitchFamily="34" charset="0"/>
              </a:rPr>
              <a:t>Bilals</a:t>
            </a:r>
            <a:r>
              <a:rPr lang="nl-NL" sz="2400" dirty="0">
                <a:solidFill>
                  <a:schemeClr val="bg1"/>
                </a:solidFill>
                <a:latin typeface="Arial" panose="020B0604020202020204" pitchFamily="34" charset="0"/>
                <a:cs typeface="Arial" panose="020B0604020202020204" pitchFamily="34" charset="0"/>
              </a:rPr>
              <a:t> </a:t>
            </a:r>
            <a:r>
              <a:rPr lang="nl-NL" sz="2400" dirty="0" err="1">
                <a:solidFill>
                  <a:schemeClr val="bg1"/>
                </a:solidFill>
                <a:latin typeface="Arial" panose="020B0604020202020204" pitchFamily="34" charset="0"/>
                <a:cs typeface="Arial" panose="020B0604020202020204" pitchFamily="34" charset="0"/>
              </a:rPr>
              <a:t>fatbike</a:t>
            </a:r>
            <a:r>
              <a:rPr lang="nl-NL" sz="2400" dirty="0">
                <a:solidFill>
                  <a:schemeClr val="bg1"/>
                </a:solidFill>
                <a:latin typeface="Arial" panose="020B0604020202020204" pitchFamily="34" charset="0"/>
                <a:cs typeface="Arial" panose="020B0604020202020204" pitchFamily="34" charset="0"/>
              </a:rPr>
              <a:t> is opgevoerd, rijdt hij ermee naar werk. Hij is te laat vertrokken en gaat behoorlijk hard om nog op tijd te komen. Hij wil een fietser inhalen, maar de man steekt zijn hand uit en slaat ineens linksaf. </a:t>
            </a:r>
            <a:r>
              <a:rPr lang="nl-NL" sz="2400" dirty="0" err="1">
                <a:solidFill>
                  <a:schemeClr val="bg1"/>
                </a:solidFill>
                <a:latin typeface="Arial" panose="020B0604020202020204" pitchFamily="34" charset="0"/>
                <a:cs typeface="Arial" panose="020B0604020202020204" pitchFamily="34" charset="0"/>
              </a:rPr>
              <a:t>Bilal</a:t>
            </a:r>
            <a:r>
              <a:rPr lang="nl-NL" sz="2400" dirty="0">
                <a:solidFill>
                  <a:schemeClr val="bg1"/>
                </a:solidFill>
                <a:latin typeface="Arial" panose="020B0604020202020204" pitchFamily="34" charset="0"/>
                <a:cs typeface="Arial" panose="020B0604020202020204" pitchFamily="34" charset="0"/>
              </a:rPr>
              <a:t> kan niet meer op tijd reageren en rijdt de man aan. Ze komen allebei hard op de straat terecht.</a:t>
            </a:r>
          </a:p>
        </p:txBody>
      </p:sp>
    </p:spTree>
    <p:extLst>
      <p:ext uri="{BB962C8B-B14F-4D97-AF65-F5344CB8AC3E}">
        <p14:creationId xmlns:p14="http://schemas.microsoft.com/office/powerpoint/2010/main" val="19757721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6046BD-9117-0696-2DBD-19E6E40148BF}"/>
            </a:ext>
          </a:extLst>
        </p:cNvPr>
        <p:cNvGrpSpPr/>
        <p:nvPr/>
      </p:nvGrpSpPr>
      <p:grpSpPr>
        <a:xfrm>
          <a:off x="0" y="0"/>
          <a:ext cx="0" cy="0"/>
          <a:chOff x="0" y="0"/>
          <a:chExt cx="0" cy="0"/>
        </a:xfrm>
      </p:grpSpPr>
      <p:sp>
        <p:nvSpPr>
          <p:cNvPr id="4" name="Tekstvak 3">
            <a:extLst>
              <a:ext uri="{FF2B5EF4-FFF2-40B4-BE49-F238E27FC236}">
                <a16:creationId xmlns:a16="http://schemas.microsoft.com/office/drawing/2014/main" id="{2962D6A2-1078-8CA3-612D-5BB4E835E91D}"/>
              </a:ext>
            </a:extLst>
          </p:cNvPr>
          <p:cNvSpPr txBox="1"/>
          <p:nvPr/>
        </p:nvSpPr>
        <p:spPr>
          <a:xfrm>
            <a:off x="217740" y="684609"/>
            <a:ext cx="11756518" cy="923330"/>
          </a:xfrm>
          <a:prstGeom prst="rect">
            <a:avLst/>
          </a:prstGeom>
          <a:noFill/>
        </p:spPr>
        <p:txBody>
          <a:bodyPr wrap="square" lIns="91440" tIns="45720" rIns="91440" bIns="45720" rtlCol="0" anchor="t">
            <a:spAutoFit/>
          </a:bodyPr>
          <a:lstStyle/>
          <a:p>
            <a:pPr algn="ctr"/>
            <a:r>
              <a:rPr lang="nl-NL" sz="5400" b="1" dirty="0">
                <a:solidFill>
                  <a:schemeClr val="bg1"/>
                </a:solidFill>
                <a:latin typeface="Arial"/>
                <a:cs typeface="Arial"/>
              </a:rPr>
              <a:t>Stelling</a:t>
            </a:r>
            <a:endParaRPr lang="nl-NL" sz="5400" dirty="0">
              <a:solidFill>
                <a:schemeClr val="bg1"/>
              </a:solidFill>
              <a:cs typeface="Calibri"/>
            </a:endParaRPr>
          </a:p>
        </p:txBody>
      </p:sp>
      <p:sp>
        <p:nvSpPr>
          <p:cNvPr id="6" name="Rechthoek 5">
            <a:extLst>
              <a:ext uri="{FF2B5EF4-FFF2-40B4-BE49-F238E27FC236}">
                <a16:creationId xmlns:a16="http://schemas.microsoft.com/office/drawing/2014/main" id="{C9AC9F16-DD2E-A76E-FD61-85E1BBC79177}"/>
              </a:ext>
            </a:extLst>
          </p:cNvPr>
          <p:cNvSpPr/>
          <p:nvPr/>
        </p:nvSpPr>
        <p:spPr>
          <a:xfrm>
            <a:off x="0" y="0"/>
            <a:ext cx="435483" cy="6858000"/>
          </a:xfrm>
          <a:prstGeom prst="rect">
            <a:avLst/>
          </a:prstGeom>
          <a:solidFill>
            <a:srgbClr val="91CA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Rechthoek 1">
            <a:extLst>
              <a:ext uri="{FF2B5EF4-FFF2-40B4-BE49-F238E27FC236}">
                <a16:creationId xmlns:a16="http://schemas.microsoft.com/office/drawing/2014/main" id="{A94E6433-123F-4FAD-6755-EA12B622BCA7}"/>
              </a:ext>
            </a:extLst>
          </p:cNvPr>
          <p:cNvSpPr/>
          <p:nvPr/>
        </p:nvSpPr>
        <p:spPr>
          <a:xfrm>
            <a:off x="-1" y="0"/>
            <a:ext cx="435483" cy="6858000"/>
          </a:xfrm>
          <a:prstGeom prst="rect">
            <a:avLst/>
          </a:prstGeom>
          <a:solidFill>
            <a:srgbClr val="FFD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ekstvak 2">
            <a:extLst>
              <a:ext uri="{FF2B5EF4-FFF2-40B4-BE49-F238E27FC236}">
                <a16:creationId xmlns:a16="http://schemas.microsoft.com/office/drawing/2014/main" id="{A77AD4C3-CA2D-C961-BC16-6594C66BFEC9}"/>
              </a:ext>
            </a:extLst>
          </p:cNvPr>
          <p:cNvSpPr txBox="1"/>
          <p:nvPr/>
        </p:nvSpPr>
        <p:spPr>
          <a:xfrm>
            <a:off x="895349" y="3044279"/>
            <a:ext cx="10401300" cy="769441"/>
          </a:xfrm>
          <a:prstGeom prst="rect">
            <a:avLst/>
          </a:prstGeom>
          <a:noFill/>
        </p:spPr>
        <p:txBody>
          <a:bodyPr wrap="square" rtlCol="0">
            <a:spAutoFit/>
          </a:bodyPr>
          <a:lstStyle/>
          <a:p>
            <a:pPr algn="ctr"/>
            <a:r>
              <a:rPr lang="nl-NL" sz="4400" dirty="0">
                <a:solidFill>
                  <a:schemeClr val="bg1"/>
                </a:solidFill>
                <a:latin typeface="Arial" panose="020B0604020202020204" pitchFamily="34" charset="0"/>
                <a:cs typeface="Arial" panose="020B0604020202020204" pitchFamily="34" charset="0"/>
              </a:rPr>
              <a:t>Milan is een goede vriend voor Bilal.</a:t>
            </a:r>
          </a:p>
        </p:txBody>
      </p:sp>
    </p:spTree>
    <p:extLst>
      <p:ext uri="{BB962C8B-B14F-4D97-AF65-F5344CB8AC3E}">
        <p14:creationId xmlns:p14="http://schemas.microsoft.com/office/powerpoint/2010/main" val="8850835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73D5BA-53FB-479E-3FB8-9390693051E0}"/>
            </a:ext>
          </a:extLst>
        </p:cNvPr>
        <p:cNvGrpSpPr/>
        <p:nvPr/>
      </p:nvGrpSpPr>
      <p:grpSpPr>
        <a:xfrm>
          <a:off x="0" y="0"/>
          <a:ext cx="0" cy="0"/>
          <a:chOff x="0" y="0"/>
          <a:chExt cx="0" cy="0"/>
        </a:xfrm>
      </p:grpSpPr>
      <p:sp>
        <p:nvSpPr>
          <p:cNvPr id="4" name="Tekstvak 3">
            <a:extLst>
              <a:ext uri="{FF2B5EF4-FFF2-40B4-BE49-F238E27FC236}">
                <a16:creationId xmlns:a16="http://schemas.microsoft.com/office/drawing/2014/main" id="{CA607853-C3ED-F5D9-5D2D-F4FD16EC8970}"/>
              </a:ext>
            </a:extLst>
          </p:cNvPr>
          <p:cNvSpPr txBox="1"/>
          <p:nvPr/>
        </p:nvSpPr>
        <p:spPr>
          <a:xfrm>
            <a:off x="217740" y="684609"/>
            <a:ext cx="11756518" cy="923330"/>
          </a:xfrm>
          <a:prstGeom prst="rect">
            <a:avLst/>
          </a:prstGeom>
          <a:noFill/>
        </p:spPr>
        <p:txBody>
          <a:bodyPr wrap="square" lIns="91440" tIns="45720" rIns="91440" bIns="45720" rtlCol="0" anchor="t">
            <a:spAutoFit/>
          </a:bodyPr>
          <a:lstStyle/>
          <a:p>
            <a:pPr algn="ctr"/>
            <a:r>
              <a:rPr lang="nl-NL" sz="5400" b="1" dirty="0">
                <a:solidFill>
                  <a:schemeClr val="bg1"/>
                </a:solidFill>
                <a:latin typeface="Arial"/>
                <a:cs typeface="Arial"/>
              </a:rPr>
              <a:t>Stelling</a:t>
            </a:r>
            <a:endParaRPr lang="nl-NL" sz="5400" dirty="0">
              <a:solidFill>
                <a:schemeClr val="bg1"/>
              </a:solidFill>
              <a:cs typeface="Calibri"/>
            </a:endParaRPr>
          </a:p>
        </p:txBody>
      </p:sp>
      <p:sp>
        <p:nvSpPr>
          <p:cNvPr id="6" name="Rechthoek 5">
            <a:extLst>
              <a:ext uri="{FF2B5EF4-FFF2-40B4-BE49-F238E27FC236}">
                <a16:creationId xmlns:a16="http://schemas.microsoft.com/office/drawing/2014/main" id="{19E7922D-58B3-7B71-7272-E901E9AADC50}"/>
              </a:ext>
            </a:extLst>
          </p:cNvPr>
          <p:cNvSpPr/>
          <p:nvPr/>
        </p:nvSpPr>
        <p:spPr>
          <a:xfrm>
            <a:off x="0" y="0"/>
            <a:ext cx="435483" cy="6858000"/>
          </a:xfrm>
          <a:prstGeom prst="rect">
            <a:avLst/>
          </a:prstGeom>
          <a:solidFill>
            <a:srgbClr val="91CA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Rechthoek 1">
            <a:extLst>
              <a:ext uri="{FF2B5EF4-FFF2-40B4-BE49-F238E27FC236}">
                <a16:creationId xmlns:a16="http://schemas.microsoft.com/office/drawing/2014/main" id="{B9FC80D4-524C-8E7F-DE9F-B2A19E60F7D6}"/>
              </a:ext>
            </a:extLst>
          </p:cNvPr>
          <p:cNvSpPr/>
          <p:nvPr/>
        </p:nvSpPr>
        <p:spPr>
          <a:xfrm>
            <a:off x="-1" y="0"/>
            <a:ext cx="435483" cy="6858000"/>
          </a:xfrm>
          <a:prstGeom prst="rect">
            <a:avLst/>
          </a:prstGeom>
          <a:solidFill>
            <a:srgbClr val="FFD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ekstvak 2">
            <a:extLst>
              <a:ext uri="{FF2B5EF4-FFF2-40B4-BE49-F238E27FC236}">
                <a16:creationId xmlns:a16="http://schemas.microsoft.com/office/drawing/2014/main" id="{FECBA2B5-1698-D892-A574-5C54AAE4D5BE}"/>
              </a:ext>
            </a:extLst>
          </p:cNvPr>
          <p:cNvSpPr txBox="1"/>
          <p:nvPr/>
        </p:nvSpPr>
        <p:spPr>
          <a:xfrm>
            <a:off x="895349" y="3044279"/>
            <a:ext cx="10401300" cy="1446550"/>
          </a:xfrm>
          <a:prstGeom prst="rect">
            <a:avLst/>
          </a:prstGeom>
          <a:noFill/>
        </p:spPr>
        <p:txBody>
          <a:bodyPr wrap="square" rtlCol="0">
            <a:spAutoFit/>
          </a:bodyPr>
          <a:lstStyle/>
          <a:p>
            <a:pPr algn="ctr"/>
            <a:r>
              <a:rPr lang="nl-NL" sz="4400" dirty="0">
                <a:solidFill>
                  <a:schemeClr val="bg1"/>
                </a:solidFill>
                <a:latin typeface="Arial" panose="020B0604020202020204" pitchFamily="34" charset="0"/>
                <a:cs typeface="Arial" panose="020B0604020202020204" pitchFamily="34" charset="0"/>
              </a:rPr>
              <a:t>Ik vind het normaal wanneer jongeren rijden met een opgevoerde </a:t>
            </a:r>
            <a:r>
              <a:rPr lang="nl-NL" sz="4400" dirty="0" err="1">
                <a:solidFill>
                  <a:schemeClr val="bg1"/>
                </a:solidFill>
                <a:latin typeface="Arial" panose="020B0604020202020204" pitchFamily="34" charset="0"/>
                <a:cs typeface="Arial" panose="020B0604020202020204" pitchFamily="34" charset="0"/>
              </a:rPr>
              <a:t>fatbike</a:t>
            </a:r>
            <a:r>
              <a:rPr lang="nl-NL" sz="4400" dirty="0">
                <a:solidFill>
                  <a:schemeClr val="bg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8957904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3E41E6-DE98-EC20-DC64-50F97164353D}"/>
            </a:ext>
          </a:extLst>
        </p:cNvPr>
        <p:cNvGrpSpPr/>
        <p:nvPr/>
      </p:nvGrpSpPr>
      <p:grpSpPr>
        <a:xfrm>
          <a:off x="0" y="0"/>
          <a:ext cx="0" cy="0"/>
          <a:chOff x="0" y="0"/>
          <a:chExt cx="0" cy="0"/>
        </a:xfrm>
      </p:grpSpPr>
      <p:sp>
        <p:nvSpPr>
          <p:cNvPr id="4" name="Tekstvak 3">
            <a:extLst>
              <a:ext uri="{FF2B5EF4-FFF2-40B4-BE49-F238E27FC236}">
                <a16:creationId xmlns:a16="http://schemas.microsoft.com/office/drawing/2014/main" id="{2CA4E1EA-A765-D28E-3756-93496A41CAEE}"/>
              </a:ext>
            </a:extLst>
          </p:cNvPr>
          <p:cNvSpPr txBox="1"/>
          <p:nvPr/>
        </p:nvSpPr>
        <p:spPr>
          <a:xfrm>
            <a:off x="217740" y="684609"/>
            <a:ext cx="11756518" cy="923330"/>
          </a:xfrm>
          <a:prstGeom prst="rect">
            <a:avLst/>
          </a:prstGeom>
          <a:noFill/>
        </p:spPr>
        <p:txBody>
          <a:bodyPr wrap="square" lIns="91440" tIns="45720" rIns="91440" bIns="45720" rtlCol="0" anchor="t">
            <a:spAutoFit/>
          </a:bodyPr>
          <a:lstStyle/>
          <a:p>
            <a:pPr algn="ctr"/>
            <a:r>
              <a:rPr lang="nl-NL" sz="5400" b="1" dirty="0">
                <a:solidFill>
                  <a:schemeClr val="bg1"/>
                </a:solidFill>
                <a:latin typeface="Arial"/>
                <a:cs typeface="Arial"/>
              </a:rPr>
              <a:t>Stelling</a:t>
            </a:r>
            <a:endParaRPr lang="nl-NL" sz="5400" dirty="0">
              <a:solidFill>
                <a:schemeClr val="bg1"/>
              </a:solidFill>
              <a:cs typeface="Calibri"/>
            </a:endParaRPr>
          </a:p>
        </p:txBody>
      </p:sp>
      <p:sp>
        <p:nvSpPr>
          <p:cNvPr id="6" name="Rechthoek 5">
            <a:extLst>
              <a:ext uri="{FF2B5EF4-FFF2-40B4-BE49-F238E27FC236}">
                <a16:creationId xmlns:a16="http://schemas.microsoft.com/office/drawing/2014/main" id="{2D4FA93C-4BE7-87CD-BFA9-5A05EF86C7B4}"/>
              </a:ext>
            </a:extLst>
          </p:cNvPr>
          <p:cNvSpPr/>
          <p:nvPr/>
        </p:nvSpPr>
        <p:spPr>
          <a:xfrm>
            <a:off x="0" y="0"/>
            <a:ext cx="435483" cy="6858000"/>
          </a:xfrm>
          <a:prstGeom prst="rect">
            <a:avLst/>
          </a:prstGeom>
          <a:solidFill>
            <a:srgbClr val="91CA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Rechthoek 1">
            <a:extLst>
              <a:ext uri="{FF2B5EF4-FFF2-40B4-BE49-F238E27FC236}">
                <a16:creationId xmlns:a16="http://schemas.microsoft.com/office/drawing/2014/main" id="{47E9575C-C238-0E7E-2474-C366B0C59D72}"/>
              </a:ext>
            </a:extLst>
          </p:cNvPr>
          <p:cNvSpPr/>
          <p:nvPr/>
        </p:nvSpPr>
        <p:spPr>
          <a:xfrm>
            <a:off x="-1" y="0"/>
            <a:ext cx="435483" cy="6858000"/>
          </a:xfrm>
          <a:prstGeom prst="rect">
            <a:avLst/>
          </a:prstGeom>
          <a:solidFill>
            <a:srgbClr val="FFD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ekstvak 2">
            <a:extLst>
              <a:ext uri="{FF2B5EF4-FFF2-40B4-BE49-F238E27FC236}">
                <a16:creationId xmlns:a16="http://schemas.microsoft.com/office/drawing/2014/main" id="{98F96316-E12A-E2F7-76F7-62997F56F2D1}"/>
              </a:ext>
            </a:extLst>
          </p:cNvPr>
          <p:cNvSpPr txBox="1"/>
          <p:nvPr/>
        </p:nvSpPr>
        <p:spPr>
          <a:xfrm>
            <a:off x="895349" y="3044279"/>
            <a:ext cx="10401300" cy="1446550"/>
          </a:xfrm>
          <a:prstGeom prst="rect">
            <a:avLst/>
          </a:prstGeom>
          <a:noFill/>
        </p:spPr>
        <p:txBody>
          <a:bodyPr wrap="square" rtlCol="0">
            <a:spAutoFit/>
          </a:bodyPr>
          <a:lstStyle/>
          <a:p>
            <a:pPr algn="ctr"/>
            <a:r>
              <a:rPr lang="nl-NL" sz="4400" dirty="0">
                <a:solidFill>
                  <a:schemeClr val="bg1"/>
                </a:solidFill>
                <a:latin typeface="Arial" panose="020B0604020202020204" pitchFamily="34" charset="0"/>
                <a:cs typeface="Arial" panose="020B0604020202020204" pitchFamily="34" charset="0"/>
              </a:rPr>
              <a:t>Ik ken veel mensen die rijden met een opgevoerde </a:t>
            </a:r>
            <a:r>
              <a:rPr lang="nl-NL" sz="4400" dirty="0" err="1">
                <a:solidFill>
                  <a:schemeClr val="bg1"/>
                </a:solidFill>
                <a:latin typeface="Arial" panose="020B0604020202020204" pitchFamily="34" charset="0"/>
                <a:cs typeface="Arial" panose="020B0604020202020204" pitchFamily="34" charset="0"/>
              </a:rPr>
              <a:t>fatbike</a:t>
            </a:r>
            <a:r>
              <a:rPr lang="nl-NL" sz="4400" dirty="0">
                <a:solidFill>
                  <a:schemeClr val="bg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1813181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889717-5103-78D8-95D9-635252CD9F89}"/>
            </a:ext>
          </a:extLst>
        </p:cNvPr>
        <p:cNvGrpSpPr/>
        <p:nvPr/>
      </p:nvGrpSpPr>
      <p:grpSpPr>
        <a:xfrm>
          <a:off x="0" y="0"/>
          <a:ext cx="0" cy="0"/>
          <a:chOff x="0" y="0"/>
          <a:chExt cx="0" cy="0"/>
        </a:xfrm>
      </p:grpSpPr>
      <p:sp>
        <p:nvSpPr>
          <p:cNvPr id="4" name="Tekstvak 3">
            <a:extLst>
              <a:ext uri="{FF2B5EF4-FFF2-40B4-BE49-F238E27FC236}">
                <a16:creationId xmlns:a16="http://schemas.microsoft.com/office/drawing/2014/main" id="{C33519CC-0C6F-D119-28BC-02204B0DEF9F}"/>
              </a:ext>
            </a:extLst>
          </p:cNvPr>
          <p:cNvSpPr txBox="1"/>
          <p:nvPr/>
        </p:nvSpPr>
        <p:spPr>
          <a:xfrm>
            <a:off x="217740" y="684609"/>
            <a:ext cx="11756518" cy="923330"/>
          </a:xfrm>
          <a:prstGeom prst="rect">
            <a:avLst/>
          </a:prstGeom>
          <a:noFill/>
        </p:spPr>
        <p:txBody>
          <a:bodyPr wrap="square" lIns="91440" tIns="45720" rIns="91440" bIns="45720" rtlCol="0" anchor="t">
            <a:spAutoFit/>
          </a:bodyPr>
          <a:lstStyle/>
          <a:p>
            <a:pPr algn="ctr"/>
            <a:r>
              <a:rPr lang="nl-NL" sz="5400" b="1" dirty="0">
                <a:solidFill>
                  <a:schemeClr val="bg1"/>
                </a:solidFill>
                <a:latin typeface="Arial"/>
                <a:cs typeface="Arial"/>
              </a:rPr>
              <a:t>Stelling</a:t>
            </a:r>
            <a:endParaRPr lang="nl-NL" sz="5400" dirty="0">
              <a:solidFill>
                <a:schemeClr val="bg1"/>
              </a:solidFill>
              <a:cs typeface="Calibri"/>
            </a:endParaRPr>
          </a:p>
        </p:txBody>
      </p:sp>
      <p:sp>
        <p:nvSpPr>
          <p:cNvPr id="6" name="Rechthoek 5">
            <a:extLst>
              <a:ext uri="{FF2B5EF4-FFF2-40B4-BE49-F238E27FC236}">
                <a16:creationId xmlns:a16="http://schemas.microsoft.com/office/drawing/2014/main" id="{0003ACF9-1ACC-C577-48B3-FB6FADF198CC}"/>
              </a:ext>
            </a:extLst>
          </p:cNvPr>
          <p:cNvSpPr/>
          <p:nvPr/>
        </p:nvSpPr>
        <p:spPr>
          <a:xfrm>
            <a:off x="0" y="0"/>
            <a:ext cx="435483" cy="6858000"/>
          </a:xfrm>
          <a:prstGeom prst="rect">
            <a:avLst/>
          </a:prstGeom>
          <a:solidFill>
            <a:srgbClr val="91CA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Rechthoek 1">
            <a:extLst>
              <a:ext uri="{FF2B5EF4-FFF2-40B4-BE49-F238E27FC236}">
                <a16:creationId xmlns:a16="http://schemas.microsoft.com/office/drawing/2014/main" id="{55C1BF21-AD18-3105-B000-AD9959107200}"/>
              </a:ext>
            </a:extLst>
          </p:cNvPr>
          <p:cNvSpPr/>
          <p:nvPr/>
        </p:nvSpPr>
        <p:spPr>
          <a:xfrm>
            <a:off x="-1" y="0"/>
            <a:ext cx="435483" cy="6858000"/>
          </a:xfrm>
          <a:prstGeom prst="rect">
            <a:avLst/>
          </a:prstGeom>
          <a:solidFill>
            <a:srgbClr val="FFD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ekstvak 2">
            <a:extLst>
              <a:ext uri="{FF2B5EF4-FFF2-40B4-BE49-F238E27FC236}">
                <a16:creationId xmlns:a16="http://schemas.microsoft.com/office/drawing/2014/main" id="{A9CCF473-7C35-6D76-F653-F920D0795593}"/>
              </a:ext>
            </a:extLst>
          </p:cNvPr>
          <p:cNvSpPr txBox="1"/>
          <p:nvPr/>
        </p:nvSpPr>
        <p:spPr>
          <a:xfrm>
            <a:off x="895349" y="3044279"/>
            <a:ext cx="10401300" cy="2123658"/>
          </a:xfrm>
          <a:prstGeom prst="rect">
            <a:avLst/>
          </a:prstGeom>
          <a:noFill/>
        </p:spPr>
        <p:txBody>
          <a:bodyPr wrap="square" rtlCol="0">
            <a:spAutoFit/>
          </a:bodyPr>
          <a:lstStyle/>
          <a:p>
            <a:pPr algn="ctr"/>
            <a:r>
              <a:rPr lang="nl-NL" sz="4400" dirty="0">
                <a:solidFill>
                  <a:schemeClr val="bg1"/>
                </a:solidFill>
                <a:latin typeface="Arial" panose="020B0604020202020204" pitchFamily="34" charset="0"/>
                <a:cs typeface="Arial" panose="020B0604020202020204" pitchFamily="34" charset="0"/>
              </a:rPr>
              <a:t>Als ik zie dat een klasgenoot rijdt met een opgevoerde </a:t>
            </a:r>
            <a:r>
              <a:rPr lang="nl-NL" sz="4400" dirty="0" err="1">
                <a:solidFill>
                  <a:schemeClr val="bg1"/>
                </a:solidFill>
                <a:latin typeface="Arial" panose="020B0604020202020204" pitchFamily="34" charset="0"/>
                <a:cs typeface="Arial" panose="020B0604020202020204" pitchFamily="34" charset="0"/>
              </a:rPr>
              <a:t>fatbike</a:t>
            </a:r>
            <a:r>
              <a:rPr lang="nl-NL" sz="4400" dirty="0">
                <a:solidFill>
                  <a:schemeClr val="bg1"/>
                </a:solidFill>
                <a:latin typeface="Arial" panose="020B0604020202020204" pitchFamily="34" charset="0"/>
                <a:cs typeface="Arial" panose="020B0604020202020204" pitchFamily="34" charset="0"/>
              </a:rPr>
              <a:t>, dan zeg ik daar wat van. </a:t>
            </a:r>
          </a:p>
        </p:txBody>
      </p:sp>
    </p:spTree>
    <p:extLst>
      <p:ext uri="{BB962C8B-B14F-4D97-AF65-F5344CB8AC3E}">
        <p14:creationId xmlns:p14="http://schemas.microsoft.com/office/powerpoint/2010/main" val="2465803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9ED0B-A789-E13F-C005-DF05CC99602A}"/>
            </a:ext>
          </a:extLst>
        </p:cNvPr>
        <p:cNvGrpSpPr/>
        <p:nvPr/>
      </p:nvGrpSpPr>
      <p:grpSpPr>
        <a:xfrm>
          <a:off x="0" y="0"/>
          <a:ext cx="0" cy="0"/>
          <a:chOff x="0" y="0"/>
          <a:chExt cx="0" cy="0"/>
        </a:xfrm>
      </p:grpSpPr>
      <p:sp>
        <p:nvSpPr>
          <p:cNvPr id="4" name="Tekstvak 3">
            <a:extLst>
              <a:ext uri="{FF2B5EF4-FFF2-40B4-BE49-F238E27FC236}">
                <a16:creationId xmlns:a16="http://schemas.microsoft.com/office/drawing/2014/main" id="{80DA6F41-7A34-86A2-04BA-0D70431710A6}"/>
              </a:ext>
            </a:extLst>
          </p:cNvPr>
          <p:cNvSpPr txBox="1"/>
          <p:nvPr/>
        </p:nvSpPr>
        <p:spPr>
          <a:xfrm>
            <a:off x="217740" y="684609"/>
            <a:ext cx="11756518" cy="923330"/>
          </a:xfrm>
          <a:prstGeom prst="rect">
            <a:avLst/>
          </a:prstGeom>
          <a:noFill/>
        </p:spPr>
        <p:txBody>
          <a:bodyPr wrap="square" lIns="91440" tIns="45720" rIns="91440" bIns="45720" rtlCol="0" anchor="t">
            <a:spAutoFit/>
          </a:bodyPr>
          <a:lstStyle/>
          <a:p>
            <a:pPr algn="ctr"/>
            <a:r>
              <a:rPr lang="nl-NL" sz="5400" b="1" dirty="0">
                <a:solidFill>
                  <a:schemeClr val="bg1"/>
                </a:solidFill>
                <a:latin typeface="Arial"/>
                <a:cs typeface="Arial"/>
              </a:rPr>
              <a:t>Stelling</a:t>
            </a:r>
            <a:endParaRPr lang="nl-NL" sz="5400" dirty="0">
              <a:solidFill>
                <a:schemeClr val="bg1"/>
              </a:solidFill>
              <a:cs typeface="Calibri"/>
            </a:endParaRPr>
          </a:p>
        </p:txBody>
      </p:sp>
      <p:sp>
        <p:nvSpPr>
          <p:cNvPr id="6" name="Rechthoek 5">
            <a:extLst>
              <a:ext uri="{FF2B5EF4-FFF2-40B4-BE49-F238E27FC236}">
                <a16:creationId xmlns:a16="http://schemas.microsoft.com/office/drawing/2014/main" id="{52CE6349-744D-2BA8-CDA5-56CB7B3DB86A}"/>
              </a:ext>
            </a:extLst>
          </p:cNvPr>
          <p:cNvSpPr/>
          <p:nvPr/>
        </p:nvSpPr>
        <p:spPr>
          <a:xfrm>
            <a:off x="0" y="0"/>
            <a:ext cx="435483" cy="6858000"/>
          </a:xfrm>
          <a:prstGeom prst="rect">
            <a:avLst/>
          </a:prstGeom>
          <a:solidFill>
            <a:srgbClr val="91CA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Rechthoek 1">
            <a:extLst>
              <a:ext uri="{FF2B5EF4-FFF2-40B4-BE49-F238E27FC236}">
                <a16:creationId xmlns:a16="http://schemas.microsoft.com/office/drawing/2014/main" id="{E188F969-A114-B63F-A509-8BC7E127AB84}"/>
              </a:ext>
            </a:extLst>
          </p:cNvPr>
          <p:cNvSpPr/>
          <p:nvPr/>
        </p:nvSpPr>
        <p:spPr>
          <a:xfrm>
            <a:off x="-1" y="0"/>
            <a:ext cx="435483" cy="6858000"/>
          </a:xfrm>
          <a:prstGeom prst="rect">
            <a:avLst/>
          </a:prstGeom>
          <a:solidFill>
            <a:srgbClr val="FFD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ekstvak 2">
            <a:extLst>
              <a:ext uri="{FF2B5EF4-FFF2-40B4-BE49-F238E27FC236}">
                <a16:creationId xmlns:a16="http://schemas.microsoft.com/office/drawing/2014/main" id="{CA89D683-4D21-A0EE-7331-DE852D418BD2}"/>
              </a:ext>
            </a:extLst>
          </p:cNvPr>
          <p:cNvSpPr txBox="1"/>
          <p:nvPr/>
        </p:nvSpPr>
        <p:spPr>
          <a:xfrm>
            <a:off x="736996" y="3044279"/>
            <a:ext cx="10718005" cy="2123658"/>
          </a:xfrm>
          <a:prstGeom prst="rect">
            <a:avLst/>
          </a:prstGeom>
          <a:noFill/>
        </p:spPr>
        <p:txBody>
          <a:bodyPr wrap="square" rtlCol="0">
            <a:spAutoFit/>
          </a:bodyPr>
          <a:lstStyle/>
          <a:p>
            <a:pPr algn="ctr"/>
            <a:r>
              <a:rPr lang="nl-NL" sz="4400" dirty="0">
                <a:solidFill>
                  <a:schemeClr val="bg1"/>
                </a:solidFill>
                <a:latin typeface="Arial" panose="020B0604020202020204" pitchFamily="34" charset="0"/>
                <a:cs typeface="Arial" panose="020B0604020202020204" pitchFamily="34" charset="0"/>
              </a:rPr>
              <a:t>Ik vind een geldboete een passende straf voor het veroorzaken van een ernstig ongeluk met een opgevoerde </a:t>
            </a:r>
            <a:r>
              <a:rPr lang="nl-NL" sz="4400" dirty="0" err="1">
                <a:solidFill>
                  <a:schemeClr val="bg1"/>
                </a:solidFill>
                <a:latin typeface="Arial" panose="020B0604020202020204" pitchFamily="34" charset="0"/>
                <a:cs typeface="Arial" panose="020B0604020202020204" pitchFamily="34" charset="0"/>
              </a:rPr>
              <a:t>fatbike</a:t>
            </a:r>
            <a:r>
              <a:rPr lang="nl-NL" sz="4400" dirty="0">
                <a:solidFill>
                  <a:schemeClr val="bg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42334735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91CAFB"/>
        </a:solidFill>
        <a:effectLst/>
      </p:bgPr>
    </p:bg>
    <p:spTree>
      <p:nvGrpSpPr>
        <p:cNvPr id="1" name="">
          <a:extLst>
            <a:ext uri="{FF2B5EF4-FFF2-40B4-BE49-F238E27FC236}">
              <a16:creationId xmlns:a16="http://schemas.microsoft.com/office/drawing/2014/main" id="{B5FB5CBF-273B-1947-19FB-EDE693C12798}"/>
            </a:ext>
          </a:extLst>
        </p:cNvPr>
        <p:cNvGrpSpPr/>
        <p:nvPr/>
      </p:nvGrpSpPr>
      <p:grpSpPr>
        <a:xfrm>
          <a:off x="0" y="0"/>
          <a:ext cx="0" cy="0"/>
          <a:chOff x="0" y="0"/>
          <a:chExt cx="0" cy="0"/>
        </a:xfrm>
      </p:grpSpPr>
      <p:sp>
        <p:nvSpPr>
          <p:cNvPr id="6" name="Rechthoek 5">
            <a:extLst>
              <a:ext uri="{FF2B5EF4-FFF2-40B4-BE49-F238E27FC236}">
                <a16:creationId xmlns:a16="http://schemas.microsoft.com/office/drawing/2014/main" id="{D976F1BC-2E23-3C1F-53DA-FE4E543ECF5E}"/>
              </a:ext>
            </a:extLst>
          </p:cNvPr>
          <p:cNvSpPr/>
          <p:nvPr/>
        </p:nvSpPr>
        <p:spPr>
          <a:xfrm>
            <a:off x="0" y="0"/>
            <a:ext cx="435483" cy="6858000"/>
          </a:xfrm>
          <a:prstGeom prst="rect">
            <a:avLst/>
          </a:prstGeom>
          <a:solidFill>
            <a:srgbClr val="91CA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Rechthoek 1">
            <a:extLst>
              <a:ext uri="{FF2B5EF4-FFF2-40B4-BE49-F238E27FC236}">
                <a16:creationId xmlns:a16="http://schemas.microsoft.com/office/drawing/2014/main" id="{830CB122-7B89-0E1F-B8E4-AE2BAC3333F2}"/>
              </a:ext>
            </a:extLst>
          </p:cNvPr>
          <p:cNvSpPr/>
          <p:nvPr/>
        </p:nvSpPr>
        <p:spPr>
          <a:xfrm>
            <a:off x="-1" y="0"/>
            <a:ext cx="435483" cy="6858000"/>
          </a:xfrm>
          <a:prstGeom prst="rect">
            <a:avLst/>
          </a:prstGeom>
          <a:solidFill>
            <a:srgbClr val="FFD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ekstvak 1418827607">
            <a:extLst>
              <a:ext uri="{FF2B5EF4-FFF2-40B4-BE49-F238E27FC236}">
                <a16:creationId xmlns:a16="http://schemas.microsoft.com/office/drawing/2014/main" id="{29F584CE-A86E-A47D-7044-F4B68821DEA8}"/>
              </a:ext>
            </a:extLst>
          </p:cNvPr>
          <p:cNvSpPr txBox="1">
            <a:spLocks noChangeArrowheads="1"/>
          </p:cNvSpPr>
          <p:nvPr/>
        </p:nvSpPr>
        <p:spPr bwMode="auto">
          <a:xfrm>
            <a:off x="1623646" y="2238377"/>
            <a:ext cx="8944707" cy="2590798"/>
          </a:xfrm>
          <a:prstGeom prst="rect">
            <a:avLst/>
          </a:prstGeom>
          <a:solidFill>
            <a:srgbClr val="FFFFFF"/>
          </a:solidFill>
          <a:ln w="9525">
            <a:solidFill>
              <a:srgbClr val="FFD400"/>
            </a:solidFill>
            <a:miter lim="800000"/>
            <a:headEnd/>
            <a:tailEnd/>
          </a:ln>
        </p:spPr>
        <p:txBody>
          <a:bodyPr rot="0" vert="horz" wrap="square" lIns="91440" tIns="45720" rIns="91440" bIns="45720" anchor="t" anchorCtr="0">
            <a:noAutofit/>
          </a:bodyPr>
          <a:lstStyle/>
          <a:p>
            <a:pPr>
              <a:lnSpc>
                <a:spcPct val="107000"/>
              </a:lnSpc>
              <a:spcAft>
                <a:spcPts val="800"/>
              </a:spcAft>
            </a:pPr>
            <a:r>
              <a:rPr lang="nl-NL" b="1" dirty="0">
                <a:effectLst/>
                <a:latin typeface="Calibri" panose="020F0502020204030204" pitchFamily="34" charset="0"/>
                <a:ea typeface="Calibri" panose="020F0502020204030204" pitchFamily="34" charset="0"/>
                <a:cs typeface="Calibri" panose="020F0502020204030204" pitchFamily="34" charset="0"/>
              </a:rPr>
              <a:t>WIST JE DAT?</a:t>
            </a:r>
            <a:endParaRPr lang="nl-NL"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nl-NL" dirty="0">
                <a:effectLst/>
                <a:latin typeface="Work Sans Light" pitchFamily="2" charset="0"/>
                <a:ea typeface="Calibri" panose="020F0502020204030204" pitchFamily="34" charset="0"/>
                <a:cs typeface="Arial" panose="020B0604020202020204" pitchFamily="34" charset="0"/>
              </a:rPr>
              <a:t>Een </a:t>
            </a:r>
            <a:r>
              <a:rPr lang="nl-NL" dirty="0" err="1">
                <a:effectLst/>
                <a:latin typeface="Work Sans Light" pitchFamily="2" charset="0"/>
                <a:ea typeface="Calibri" panose="020F0502020204030204" pitchFamily="34" charset="0"/>
                <a:cs typeface="Arial" panose="020B0604020202020204" pitchFamily="34" charset="0"/>
              </a:rPr>
              <a:t>fatbike</a:t>
            </a:r>
            <a:r>
              <a:rPr lang="nl-NL" dirty="0">
                <a:effectLst/>
                <a:latin typeface="Work Sans Light" pitchFamily="2" charset="0"/>
                <a:ea typeface="Calibri" panose="020F0502020204030204" pitchFamily="34" charset="0"/>
                <a:cs typeface="Arial" panose="020B0604020202020204" pitchFamily="34" charset="0"/>
              </a:rPr>
              <a:t> maximaal 25 km/u mag rijden? Als de </a:t>
            </a:r>
            <a:r>
              <a:rPr lang="nl-NL" dirty="0" err="1">
                <a:effectLst/>
                <a:latin typeface="Work Sans Light" pitchFamily="2" charset="0"/>
                <a:ea typeface="Calibri" panose="020F0502020204030204" pitchFamily="34" charset="0"/>
                <a:cs typeface="Arial" panose="020B0604020202020204" pitchFamily="34" charset="0"/>
              </a:rPr>
              <a:t>fatbike</a:t>
            </a:r>
            <a:r>
              <a:rPr lang="nl-NL" dirty="0">
                <a:effectLst/>
                <a:latin typeface="Work Sans Light" pitchFamily="2" charset="0"/>
                <a:ea typeface="Calibri" panose="020F0502020204030204" pitchFamily="34" charset="0"/>
                <a:cs typeface="Arial" panose="020B0604020202020204" pitchFamily="34" charset="0"/>
              </a:rPr>
              <a:t> harder kan, dan moet de </a:t>
            </a:r>
            <a:r>
              <a:rPr lang="nl-NL" dirty="0" err="1">
                <a:effectLst/>
                <a:latin typeface="Work Sans Light" pitchFamily="2" charset="0"/>
                <a:ea typeface="Calibri" panose="020F0502020204030204" pitchFamily="34" charset="0"/>
                <a:cs typeface="Arial" panose="020B0604020202020204" pitchFamily="34" charset="0"/>
              </a:rPr>
              <a:t>fatbike</a:t>
            </a:r>
            <a:r>
              <a:rPr lang="nl-NL" dirty="0">
                <a:effectLst/>
                <a:latin typeface="Work Sans Light" pitchFamily="2" charset="0"/>
                <a:ea typeface="Calibri" panose="020F0502020204030204" pitchFamily="34" charset="0"/>
                <a:cs typeface="Arial" panose="020B0604020202020204" pitchFamily="34" charset="0"/>
              </a:rPr>
              <a:t> worden goedgekeurd als </a:t>
            </a:r>
            <a:r>
              <a:rPr lang="nl-NL" dirty="0" err="1">
                <a:effectLst/>
                <a:latin typeface="Work Sans Light" pitchFamily="2" charset="0"/>
                <a:ea typeface="Calibri" panose="020F0502020204030204" pitchFamily="34" charset="0"/>
                <a:cs typeface="Arial" panose="020B0604020202020204" pitchFamily="34" charset="0"/>
              </a:rPr>
              <a:t>speedpedelec</a:t>
            </a:r>
            <a:r>
              <a:rPr lang="nl-NL" dirty="0">
                <a:effectLst/>
                <a:latin typeface="Work Sans Light" pitchFamily="2" charset="0"/>
                <a:ea typeface="Calibri" panose="020F0502020204030204" pitchFamily="34" charset="0"/>
                <a:cs typeface="Arial" panose="020B0604020202020204" pitchFamily="34" charset="0"/>
              </a:rPr>
              <a:t>, snorfiets of bromfiets. </a:t>
            </a:r>
            <a:endParaRPr lang="nl-NL" dirty="0">
              <a:effectLst/>
              <a:latin typeface="Calibri" panose="020F0502020204030204" pitchFamily="34" charset="0"/>
              <a:ea typeface="Calibri" panose="020F0502020204030204" pitchFamily="34" charset="0"/>
              <a:cs typeface="Arial" panose="020B0604020202020204" pitchFamily="34" charset="0"/>
            </a:endParaRPr>
          </a:p>
          <a:p>
            <a:pPr lvl="0">
              <a:lnSpc>
                <a:spcPct val="107000"/>
              </a:lnSpc>
              <a:spcAft>
                <a:spcPts val="800"/>
              </a:spcAft>
            </a:pPr>
            <a:endParaRPr lang="nl-NL"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nl-NL" dirty="0">
                <a:effectLst/>
                <a:latin typeface="Work Sans Light" pitchFamily="2" charset="0"/>
                <a:ea typeface="Calibri" panose="020F0502020204030204" pitchFamily="34" charset="0"/>
                <a:cs typeface="Arial" panose="020B0604020202020204" pitchFamily="34" charset="0"/>
              </a:rPr>
              <a:t>Je voor het rijden met een opgevoerde </a:t>
            </a:r>
            <a:r>
              <a:rPr lang="nl-NL" dirty="0" err="1">
                <a:effectLst/>
                <a:latin typeface="Work Sans Light" pitchFamily="2" charset="0"/>
                <a:ea typeface="Calibri" panose="020F0502020204030204" pitchFamily="34" charset="0"/>
                <a:cs typeface="Arial" panose="020B0604020202020204" pitchFamily="34" charset="0"/>
              </a:rPr>
              <a:t>fatbike</a:t>
            </a:r>
            <a:r>
              <a:rPr lang="nl-NL" dirty="0">
                <a:effectLst/>
                <a:latin typeface="Work Sans Light" pitchFamily="2" charset="0"/>
                <a:ea typeface="Calibri" panose="020F0502020204030204" pitchFamily="34" charset="0"/>
                <a:cs typeface="Arial" panose="020B0604020202020204" pitchFamily="34" charset="0"/>
              </a:rPr>
              <a:t> een boete kunt krijgen van €310,-? </a:t>
            </a:r>
            <a:endParaRPr lang="nl-NL"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Tekstvak 2">
            <a:extLst>
              <a:ext uri="{FF2B5EF4-FFF2-40B4-BE49-F238E27FC236}">
                <a16:creationId xmlns:a16="http://schemas.microsoft.com/office/drawing/2014/main" id="{2BA6FA92-2A8C-335E-B669-72F19790F18F}"/>
              </a:ext>
            </a:extLst>
          </p:cNvPr>
          <p:cNvSpPr txBox="1"/>
          <p:nvPr/>
        </p:nvSpPr>
        <p:spPr>
          <a:xfrm>
            <a:off x="435482" y="548121"/>
            <a:ext cx="11756518" cy="923330"/>
          </a:xfrm>
          <a:prstGeom prst="rect">
            <a:avLst/>
          </a:prstGeom>
          <a:noFill/>
        </p:spPr>
        <p:txBody>
          <a:bodyPr wrap="square" lIns="91440" tIns="45720" rIns="91440" bIns="45720" rtlCol="0" anchor="t">
            <a:spAutoFit/>
          </a:bodyPr>
          <a:lstStyle/>
          <a:p>
            <a:pPr algn="ctr"/>
            <a:r>
              <a:rPr lang="nl-NL" sz="5400" b="1" dirty="0">
                <a:solidFill>
                  <a:schemeClr val="bg1"/>
                </a:solidFill>
                <a:latin typeface="Arial"/>
                <a:cs typeface="Arial"/>
              </a:rPr>
              <a:t>Ongeluk met opgevoerde </a:t>
            </a:r>
            <a:r>
              <a:rPr lang="nl-NL" sz="5400" b="1" dirty="0" err="1">
                <a:solidFill>
                  <a:schemeClr val="bg1"/>
                </a:solidFill>
                <a:latin typeface="Arial"/>
                <a:cs typeface="Arial"/>
              </a:rPr>
              <a:t>fatbike</a:t>
            </a:r>
            <a:endParaRPr lang="nl-NL" sz="5400" dirty="0">
              <a:solidFill>
                <a:schemeClr val="bg1"/>
              </a:solidFill>
              <a:cs typeface="Calibri"/>
            </a:endParaRPr>
          </a:p>
        </p:txBody>
      </p:sp>
    </p:spTree>
    <p:extLst>
      <p:ext uri="{BB962C8B-B14F-4D97-AF65-F5344CB8AC3E}">
        <p14:creationId xmlns:p14="http://schemas.microsoft.com/office/powerpoint/2010/main" val="76096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 calcmode="lin" valueType="num">
                                      <p:cBhvr additive="base">
                                        <p:cTn id="1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D400"/>
        </a:solidFill>
        <a:effectLst/>
      </p:bgPr>
    </p:bg>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C28E7B33-BF0A-4F68-A192-47527D2E1854}"/>
              </a:ext>
            </a:extLst>
          </p:cNvPr>
          <p:cNvSpPr txBox="1"/>
          <p:nvPr/>
        </p:nvSpPr>
        <p:spPr>
          <a:xfrm>
            <a:off x="217740" y="2998113"/>
            <a:ext cx="11756518" cy="861774"/>
          </a:xfrm>
          <a:prstGeom prst="rect">
            <a:avLst/>
          </a:prstGeom>
          <a:noFill/>
        </p:spPr>
        <p:txBody>
          <a:bodyPr wrap="square" lIns="91440" tIns="45720" rIns="91440" bIns="45720" rtlCol="0" anchor="t">
            <a:spAutoFit/>
          </a:bodyPr>
          <a:lstStyle/>
          <a:p>
            <a:pPr algn="ctr"/>
            <a:r>
              <a:rPr lang="nl-NL" sz="5000" b="1" dirty="0">
                <a:latin typeface="Arial"/>
                <a:cs typeface="Arial"/>
              </a:rPr>
              <a:t>Burgemeester voor een dag</a:t>
            </a:r>
            <a:endParaRPr lang="nl-NL" sz="5000" dirty="0">
              <a:cs typeface="Calibri"/>
            </a:endParaRPr>
          </a:p>
        </p:txBody>
      </p:sp>
      <p:sp>
        <p:nvSpPr>
          <p:cNvPr id="6" name="Rechthoek 5">
            <a:extLst>
              <a:ext uri="{FF2B5EF4-FFF2-40B4-BE49-F238E27FC236}">
                <a16:creationId xmlns:a16="http://schemas.microsoft.com/office/drawing/2014/main" id="{2BE8A646-2D3E-8729-A2F2-B81776CF3A7E}"/>
              </a:ext>
            </a:extLst>
          </p:cNvPr>
          <p:cNvSpPr/>
          <p:nvPr/>
        </p:nvSpPr>
        <p:spPr>
          <a:xfrm>
            <a:off x="0" y="0"/>
            <a:ext cx="435483" cy="6858000"/>
          </a:xfrm>
          <a:prstGeom prst="rect">
            <a:avLst/>
          </a:prstGeom>
          <a:solidFill>
            <a:srgbClr val="91CA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Rechthoek 1">
            <a:extLst>
              <a:ext uri="{FF2B5EF4-FFF2-40B4-BE49-F238E27FC236}">
                <a16:creationId xmlns:a16="http://schemas.microsoft.com/office/drawing/2014/main" id="{4825E160-720F-440D-26B3-569AB26E5839}"/>
              </a:ext>
            </a:extLst>
          </p:cNvPr>
          <p:cNvSpPr/>
          <p:nvPr/>
        </p:nvSpPr>
        <p:spPr>
          <a:xfrm>
            <a:off x="-1" y="0"/>
            <a:ext cx="435483" cy="6858000"/>
          </a:xfrm>
          <a:prstGeom prst="rect">
            <a:avLst/>
          </a:prstGeom>
          <a:solidFill>
            <a:srgbClr val="91CA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9769030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FD400"/>
        </a:solidFill>
        <a:effectLst/>
      </p:bgPr>
    </p:bg>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2BE8A646-2D3E-8729-A2F2-B81776CF3A7E}"/>
              </a:ext>
            </a:extLst>
          </p:cNvPr>
          <p:cNvSpPr/>
          <p:nvPr/>
        </p:nvSpPr>
        <p:spPr>
          <a:xfrm>
            <a:off x="0" y="0"/>
            <a:ext cx="435483" cy="6858000"/>
          </a:xfrm>
          <a:prstGeom prst="rect">
            <a:avLst/>
          </a:prstGeom>
          <a:solidFill>
            <a:srgbClr val="91CA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Rechthoek 1">
            <a:extLst>
              <a:ext uri="{FF2B5EF4-FFF2-40B4-BE49-F238E27FC236}">
                <a16:creationId xmlns:a16="http://schemas.microsoft.com/office/drawing/2014/main" id="{4825E160-720F-440D-26B3-569AB26E5839}"/>
              </a:ext>
            </a:extLst>
          </p:cNvPr>
          <p:cNvSpPr/>
          <p:nvPr/>
        </p:nvSpPr>
        <p:spPr>
          <a:xfrm>
            <a:off x="-1" y="0"/>
            <a:ext cx="435483" cy="6858000"/>
          </a:xfrm>
          <a:prstGeom prst="rect">
            <a:avLst/>
          </a:prstGeom>
          <a:solidFill>
            <a:srgbClr val="91CA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ekstvak 4">
            <a:extLst>
              <a:ext uri="{FF2B5EF4-FFF2-40B4-BE49-F238E27FC236}">
                <a16:creationId xmlns:a16="http://schemas.microsoft.com/office/drawing/2014/main" id="{E1306C36-A25B-3D54-1C83-C54E2E55FC37}"/>
              </a:ext>
            </a:extLst>
          </p:cNvPr>
          <p:cNvSpPr txBox="1"/>
          <p:nvPr/>
        </p:nvSpPr>
        <p:spPr>
          <a:xfrm>
            <a:off x="1150143" y="1443841"/>
            <a:ext cx="10319185" cy="4493538"/>
          </a:xfrm>
          <a:prstGeom prst="rect">
            <a:avLst/>
          </a:prstGeom>
          <a:noFill/>
        </p:spPr>
        <p:txBody>
          <a:bodyPr wrap="square">
            <a:spAutoFit/>
          </a:bodyPr>
          <a:lstStyle/>
          <a:p>
            <a:r>
              <a:rPr lang="nl-NL" sz="2200" dirty="0">
                <a:latin typeface="Arial" panose="020B0604020202020204" pitchFamily="34" charset="0"/>
                <a:cs typeface="Arial" panose="020B0604020202020204" pitchFamily="34" charset="0"/>
              </a:rPr>
              <a:t>In de gemeente Grijpdam komen er de laatste tijd steeds meer incidenten voor waarbij jongeren met (opgevoerde) </a:t>
            </a:r>
            <a:r>
              <a:rPr lang="nl-NL" sz="2200" dirty="0" err="1">
                <a:latin typeface="Arial" panose="020B0604020202020204" pitchFamily="34" charset="0"/>
                <a:cs typeface="Arial" panose="020B0604020202020204" pitchFamily="34" charset="0"/>
              </a:rPr>
              <a:t>fatbikes</a:t>
            </a:r>
            <a:r>
              <a:rPr lang="nl-NL" sz="2200" dirty="0">
                <a:latin typeface="Arial" panose="020B0604020202020204" pitchFamily="34" charset="0"/>
                <a:cs typeface="Arial" panose="020B0604020202020204" pitchFamily="34" charset="0"/>
              </a:rPr>
              <a:t> zorgen voor overlast of ongelukken veroorzaken. Afgelopen maand is er nog een jongen van 15 op de spoedeisende hulp terecht gekomen na een botsing met een auto. </a:t>
            </a:r>
          </a:p>
          <a:p>
            <a:endParaRPr lang="nl-NL" sz="2200" dirty="0">
              <a:latin typeface="Arial" panose="020B0604020202020204" pitchFamily="34" charset="0"/>
              <a:cs typeface="Arial" panose="020B0604020202020204" pitchFamily="34" charset="0"/>
            </a:endParaRPr>
          </a:p>
          <a:p>
            <a:r>
              <a:rPr lang="nl-NL" sz="2200" dirty="0">
                <a:latin typeface="Arial" panose="020B0604020202020204" pitchFamily="34" charset="0"/>
                <a:cs typeface="Arial" panose="020B0604020202020204" pitchFamily="34" charset="0"/>
              </a:rPr>
              <a:t>Jongeren in de gemeente Grijpdam lijken het normaal te vinden om met een opgevoerde </a:t>
            </a:r>
            <a:r>
              <a:rPr lang="nl-NL" sz="2200" dirty="0" err="1">
                <a:latin typeface="Arial" panose="020B0604020202020204" pitchFamily="34" charset="0"/>
                <a:cs typeface="Arial" panose="020B0604020202020204" pitchFamily="34" charset="0"/>
              </a:rPr>
              <a:t>fatbike</a:t>
            </a:r>
            <a:r>
              <a:rPr lang="nl-NL" sz="2200" dirty="0">
                <a:latin typeface="Arial" panose="020B0604020202020204" pitchFamily="34" charset="0"/>
                <a:cs typeface="Arial" panose="020B0604020202020204" pitchFamily="34" charset="0"/>
              </a:rPr>
              <a:t> rond te rijden. Er verschijnen regelmatig video’s op </a:t>
            </a:r>
            <a:r>
              <a:rPr lang="nl-NL" sz="2200" dirty="0" err="1">
                <a:latin typeface="Arial" panose="020B0604020202020204" pitchFamily="34" charset="0"/>
                <a:cs typeface="Arial" panose="020B0604020202020204" pitchFamily="34" charset="0"/>
              </a:rPr>
              <a:t>social</a:t>
            </a:r>
            <a:r>
              <a:rPr lang="nl-NL" sz="2200" dirty="0">
                <a:latin typeface="Arial" panose="020B0604020202020204" pitchFamily="34" charset="0"/>
                <a:cs typeface="Arial" panose="020B0604020202020204" pitchFamily="34" charset="0"/>
              </a:rPr>
              <a:t> media waarin stap voor stap wordt uitgelegd hoe je je </a:t>
            </a:r>
            <a:r>
              <a:rPr lang="nl-NL" sz="2200" dirty="0" err="1">
                <a:latin typeface="Arial" panose="020B0604020202020204" pitchFamily="34" charset="0"/>
                <a:cs typeface="Arial" panose="020B0604020202020204" pitchFamily="34" charset="0"/>
              </a:rPr>
              <a:t>fatbike</a:t>
            </a:r>
            <a:r>
              <a:rPr lang="nl-NL" sz="2200" dirty="0">
                <a:latin typeface="Arial" panose="020B0604020202020204" pitchFamily="34" charset="0"/>
                <a:cs typeface="Arial" panose="020B0604020202020204" pitchFamily="34" charset="0"/>
              </a:rPr>
              <a:t> kunt opvoeren. Het bestuur van de gemeente is ten einde raad. Ze hebben al een aantal dingen geprobeerd, maar weten niet waar ze nu het beste kunnen beginnen om jongeren bewust te maken van de gevolgen die het gebruik van een opgevoerde </a:t>
            </a:r>
            <a:r>
              <a:rPr lang="nl-NL" sz="2200" dirty="0" err="1">
                <a:latin typeface="Arial" panose="020B0604020202020204" pitchFamily="34" charset="0"/>
                <a:cs typeface="Arial" panose="020B0604020202020204" pitchFamily="34" charset="0"/>
              </a:rPr>
              <a:t>fatbike</a:t>
            </a:r>
            <a:r>
              <a:rPr lang="nl-NL" sz="2200" dirty="0">
                <a:latin typeface="Arial" panose="020B0604020202020204" pitchFamily="34" charset="0"/>
                <a:cs typeface="Arial" panose="020B0604020202020204" pitchFamily="34" charset="0"/>
              </a:rPr>
              <a:t> kunnen hebben.</a:t>
            </a:r>
          </a:p>
          <a:p>
            <a:endParaRPr lang="nl-NL" sz="2200" dirty="0">
              <a:latin typeface="Arial" panose="020B0604020202020204" pitchFamily="34" charset="0"/>
              <a:cs typeface="Arial" panose="020B0604020202020204" pitchFamily="34" charset="0"/>
            </a:endParaRPr>
          </a:p>
        </p:txBody>
      </p:sp>
      <p:sp>
        <p:nvSpPr>
          <p:cNvPr id="3" name="Tekstvak 2">
            <a:extLst>
              <a:ext uri="{FF2B5EF4-FFF2-40B4-BE49-F238E27FC236}">
                <a16:creationId xmlns:a16="http://schemas.microsoft.com/office/drawing/2014/main" id="{31A478B7-1D04-368A-94CB-0DA1DB81B3C0}"/>
              </a:ext>
            </a:extLst>
          </p:cNvPr>
          <p:cNvSpPr txBox="1"/>
          <p:nvPr/>
        </p:nvSpPr>
        <p:spPr>
          <a:xfrm>
            <a:off x="486282" y="381659"/>
            <a:ext cx="11756518" cy="769441"/>
          </a:xfrm>
          <a:prstGeom prst="rect">
            <a:avLst/>
          </a:prstGeom>
          <a:noFill/>
        </p:spPr>
        <p:txBody>
          <a:bodyPr wrap="square" lIns="91440" tIns="45720" rIns="91440" bIns="45720" rtlCol="0" anchor="t">
            <a:spAutoFit/>
          </a:bodyPr>
          <a:lstStyle/>
          <a:p>
            <a:pPr algn="ctr"/>
            <a:r>
              <a:rPr lang="nl-NL" sz="4400" b="1" dirty="0">
                <a:latin typeface="Arial"/>
                <a:cs typeface="Arial"/>
              </a:rPr>
              <a:t>Opgevoerde </a:t>
            </a:r>
            <a:r>
              <a:rPr lang="nl-NL" sz="4400" b="1" dirty="0" err="1">
                <a:latin typeface="Arial"/>
                <a:cs typeface="Arial"/>
              </a:rPr>
              <a:t>fatbikes</a:t>
            </a:r>
            <a:endParaRPr lang="nl-NL" sz="6000" dirty="0">
              <a:cs typeface="Calibri"/>
            </a:endParaRPr>
          </a:p>
        </p:txBody>
      </p:sp>
    </p:spTree>
    <p:extLst>
      <p:ext uri="{BB962C8B-B14F-4D97-AF65-F5344CB8AC3E}">
        <p14:creationId xmlns:p14="http://schemas.microsoft.com/office/powerpoint/2010/main" val="1330115393"/>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D400"/>
        </a:solidFill>
        <a:effectLst/>
      </p:bgPr>
    </p:bg>
    <p:spTree>
      <p:nvGrpSpPr>
        <p:cNvPr id="1" name="">
          <a:extLst>
            <a:ext uri="{FF2B5EF4-FFF2-40B4-BE49-F238E27FC236}">
              <a16:creationId xmlns:a16="http://schemas.microsoft.com/office/drawing/2014/main" id="{5A8C7464-8BB9-7263-7D63-FC126AAA8A30}"/>
            </a:ext>
          </a:extLst>
        </p:cNvPr>
        <p:cNvGrpSpPr/>
        <p:nvPr/>
      </p:nvGrpSpPr>
      <p:grpSpPr>
        <a:xfrm>
          <a:off x="0" y="0"/>
          <a:ext cx="0" cy="0"/>
          <a:chOff x="0" y="0"/>
          <a:chExt cx="0" cy="0"/>
        </a:xfrm>
      </p:grpSpPr>
      <p:sp>
        <p:nvSpPr>
          <p:cNvPr id="4" name="Tekstvak 3">
            <a:extLst>
              <a:ext uri="{FF2B5EF4-FFF2-40B4-BE49-F238E27FC236}">
                <a16:creationId xmlns:a16="http://schemas.microsoft.com/office/drawing/2014/main" id="{E9E76572-5FB9-7363-4C22-D3C983F49AF5}"/>
              </a:ext>
            </a:extLst>
          </p:cNvPr>
          <p:cNvSpPr txBox="1"/>
          <p:nvPr/>
        </p:nvSpPr>
        <p:spPr>
          <a:xfrm>
            <a:off x="2819400" y="448018"/>
            <a:ext cx="6553200" cy="861774"/>
          </a:xfrm>
          <a:prstGeom prst="rect">
            <a:avLst/>
          </a:prstGeom>
          <a:noFill/>
        </p:spPr>
        <p:txBody>
          <a:bodyPr wrap="square" lIns="91440" tIns="45720" rIns="91440" bIns="45720" rtlCol="0" anchor="t">
            <a:spAutoFit/>
          </a:bodyPr>
          <a:lstStyle/>
          <a:p>
            <a:pPr algn="ctr"/>
            <a:r>
              <a:rPr lang="nl-NL" sz="5000" b="1" dirty="0">
                <a:latin typeface="Arial"/>
                <a:cs typeface="Arial"/>
              </a:rPr>
              <a:t>Vraag 1</a:t>
            </a:r>
          </a:p>
        </p:txBody>
      </p:sp>
      <p:sp>
        <p:nvSpPr>
          <p:cNvPr id="2" name="Rechthoek 1">
            <a:extLst>
              <a:ext uri="{FF2B5EF4-FFF2-40B4-BE49-F238E27FC236}">
                <a16:creationId xmlns:a16="http://schemas.microsoft.com/office/drawing/2014/main" id="{1CACA57D-419B-9102-6113-AA3D31DC7C0F}"/>
              </a:ext>
            </a:extLst>
          </p:cNvPr>
          <p:cNvSpPr/>
          <p:nvPr/>
        </p:nvSpPr>
        <p:spPr>
          <a:xfrm>
            <a:off x="0" y="0"/>
            <a:ext cx="435483" cy="6858000"/>
          </a:xfrm>
          <a:prstGeom prst="rect">
            <a:avLst/>
          </a:prstGeom>
          <a:solidFill>
            <a:srgbClr val="91CA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47937570-B6AE-F822-CAA4-D66A48363F58}"/>
              </a:ext>
            </a:extLst>
          </p:cNvPr>
          <p:cNvSpPr/>
          <p:nvPr/>
        </p:nvSpPr>
        <p:spPr>
          <a:xfrm>
            <a:off x="-1" y="0"/>
            <a:ext cx="435483" cy="6858000"/>
          </a:xfrm>
          <a:prstGeom prst="rect">
            <a:avLst/>
          </a:prstGeom>
          <a:solidFill>
            <a:srgbClr val="91CA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ekstvak 4">
            <a:extLst>
              <a:ext uri="{FF2B5EF4-FFF2-40B4-BE49-F238E27FC236}">
                <a16:creationId xmlns:a16="http://schemas.microsoft.com/office/drawing/2014/main" id="{1D85F103-8864-A107-C0B4-468BBBDAACF0}"/>
              </a:ext>
            </a:extLst>
          </p:cNvPr>
          <p:cNvSpPr txBox="1"/>
          <p:nvPr/>
        </p:nvSpPr>
        <p:spPr>
          <a:xfrm>
            <a:off x="1015787" y="2137385"/>
            <a:ext cx="10428501" cy="3286028"/>
          </a:xfrm>
          <a:prstGeom prst="rect">
            <a:avLst/>
          </a:prstGeom>
          <a:noFill/>
        </p:spPr>
        <p:txBody>
          <a:bodyPr wrap="square">
            <a:spAutoFit/>
          </a:bodyPr>
          <a:lstStyle/>
          <a:p>
            <a:pPr lvl="0">
              <a:lnSpc>
                <a:spcPct val="107000"/>
              </a:lnSpc>
            </a:pPr>
            <a:r>
              <a:rPr lang="nl-NL" sz="2800" b="1" dirty="0">
                <a:effectLst/>
                <a:latin typeface="Arial" panose="020B0604020202020204" pitchFamily="34" charset="0"/>
                <a:ea typeface="Calibri" panose="020F0502020204030204" pitchFamily="34" charset="0"/>
                <a:cs typeface="Arial" panose="020B0604020202020204" pitchFamily="34" charset="0"/>
              </a:rPr>
              <a:t>Wat is het verschil tussen een </a:t>
            </a:r>
            <a:r>
              <a:rPr lang="nl-NL" sz="2800" b="1" dirty="0" err="1">
                <a:effectLst/>
                <a:latin typeface="Arial" panose="020B0604020202020204" pitchFamily="34" charset="0"/>
                <a:ea typeface="Calibri" panose="020F0502020204030204" pitchFamily="34" charset="0"/>
                <a:cs typeface="Arial" panose="020B0604020202020204" pitchFamily="34" charset="0"/>
              </a:rPr>
              <a:t>fatbike</a:t>
            </a:r>
            <a:r>
              <a:rPr lang="nl-NL" sz="2800" b="1" dirty="0">
                <a:effectLst/>
                <a:latin typeface="Arial" panose="020B0604020202020204" pitchFamily="34" charset="0"/>
                <a:ea typeface="Calibri" panose="020F0502020204030204" pitchFamily="34" charset="0"/>
                <a:cs typeface="Arial" panose="020B0604020202020204" pitchFamily="34" charset="0"/>
              </a:rPr>
              <a:t> en een elektrische fiets?</a:t>
            </a:r>
            <a:r>
              <a:rPr lang="nl-NL" sz="2800" dirty="0">
                <a:effectLst/>
                <a:latin typeface="Arial" panose="020B0604020202020204" pitchFamily="34" charset="0"/>
                <a:ea typeface="Calibri" panose="020F0502020204030204" pitchFamily="34" charset="0"/>
                <a:cs typeface="Arial" panose="020B0604020202020204" pitchFamily="34" charset="0"/>
              </a:rPr>
              <a:t> </a:t>
            </a:r>
          </a:p>
          <a:p>
            <a:pPr marL="971550" lvl="1" indent="-514350">
              <a:lnSpc>
                <a:spcPct val="107000"/>
              </a:lnSpc>
              <a:buFont typeface="+mj-lt"/>
              <a:buAutoNum type="alphaLcParenR"/>
            </a:pPr>
            <a:r>
              <a:rPr lang="nl-NL" sz="2800" dirty="0">
                <a:effectLst/>
                <a:latin typeface="Arial" panose="020B0604020202020204" pitchFamily="34" charset="0"/>
                <a:ea typeface="Calibri" panose="020F0502020204030204" pitchFamily="34" charset="0"/>
                <a:cs typeface="Arial" panose="020B0604020202020204" pitchFamily="34" charset="0"/>
              </a:rPr>
              <a:t>Voornamelijk het design, bijv. dikke banden </a:t>
            </a:r>
          </a:p>
          <a:p>
            <a:pPr marL="971550" lvl="1" indent="-514350">
              <a:lnSpc>
                <a:spcPct val="107000"/>
              </a:lnSpc>
              <a:buFont typeface="+mj-lt"/>
              <a:buAutoNum type="alphaLcParenR"/>
            </a:pPr>
            <a:r>
              <a:rPr lang="nl-NL" sz="2800" dirty="0">
                <a:effectLst/>
                <a:latin typeface="Arial" panose="020B0604020202020204" pitchFamily="34" charset="0"/>
                <a:ea typeface="Calibri" panose="020F0502020204030204" pitchFamily="34" charset="0"/>
                <a:cs typeface="Arial" panose="020B0604020202020204" pitchFamily="34" charset="0"/>
              </a:rPr>
              <a:t>Voor een </a:t>
            </a:r>
            <a:r>
              <a:rPr lang="nl-NL" sz="2800" dirty="0" err="1">
                <a:effectLst/>
                <a:latin typeface="Arial" panose="020B0604020202020204" pitchFamily="34" charset="0"/>
                <a:ea typeface="Calibri" panose="020F0502020204030204" pitchFamily="34" charset="0"/>
                <a:cs typeface="Arial" panose="020B0604020202020204" pitchFamily="34" charset="0"/>
              </a:rPr>
              <a:t>fatbike</a:t>
            </a:r>
            <a:r>
              <a:rPr lang="nl-NL" sz="2800" dirty="0">
                <a:effectLst/>
                <a:latin typeface="Arial" panose="020B0604020202020204" pitchFamily="34" charset="0"/>
                <a:ea typeface="Calibri" panose="020F0502020204030204" pitchFamily="34" charset="0"/>
                <a:cs typeface="Arial" panose="020B0604020202020204" pitchFamily="34" charset="0"/>
              </a:rPr>
              <a:t> gelden andere regels </a:t>
            </a:r>
          </a:p>
          <a:p>
            <a:pPr marL="971550" lvl="1" indent="-514350">
              <a:lnSpc>
                <a:spcPct val="107000"/>
              </a:lnSpc>
              <a:buFont typeface="+mj-lt"/>
              <a:buAutoNum type="alphaLcParenR"/>
            </a:pPr>
            <a:r>
              <a:rPr lang="nl-NL" sz="2800" dirty="0">
                <a:effectLst/>
                <a:latin typeface="Arial" panose="020B0604020202020204" pitchFamily="34" charset="0"/>
                <a:ea typeface="Calibri" panose="020F0502020204030204" pitchFamily="34" charset="0"/>
                <a:cs typeface="Arial" panose="020B0604020202020204" pitchFamily="34" charset="0"/>
              </a:rPr>
              <a:t>Een elektrische fiets is voor ouderen en een </a:t>
            </a:r>
            <a:r>
              <a:rPr lang="nl-NL" sz="2800" dirty="0" err="1">
                <a:effectLst/>
                <a:latin typeface="Arial" panose="020B0604020202020204" pitchFamily="34" charset="0"/>
                <a:ea typeface="Calibri" panose="020F0502020204030204" pitchFamily="34" charset="0"/>
                <a:cs typeface="Arial" panose="020B0604020202020204" pitchFamily="34" charset="0"/>
              </a:rPr>
              <a:t>fatbike</a:t>
            </a:r>
            <a:r>
              <a:rPr lang="nl-NL" sz="2800" dirty="0">
                <a:effectLst/>
                <a:latin typeface="Arial" panose="020B0604020202020204" pitchFamily="34" charset="0"/>
                <a:ea typeface="Calibri" panose="020F0502020204030204" pitchFamily="34" charset="0"/>
                <a:cs typeface="Arial" panose="020B0604020202020204" pitchFamily="34" charset="0"/>
              </a:rPr>
              <a:t> voor jongeren</a:t>
            </a:r>
          </a:p>
          <a:p>
            <a:pPr marL="971550" lvl="1" indent="-514350">
              <a:lnSpc>
                <a:spcPct val="107000"/>
              </a:lnSpc>
              <a:buFont typeface="+mj-lt"/>
              <a:buAutoNum type="alphaLcParenR"/>
            </a:pPr>
            <a:r>
              <a:rPr lang="nl-NL" sz="2800" dirty="0">
                <a:effectLst/>
                <a:latin typeface="Arial" panose="020B0604020202020204" pitchFamily="34" charset="0"/>
                <a:ea typeface="Calibri" panose="020F0502020204030204" pitchFamily="34" charset="0"/>
                <a:cs typeface="Arial" panose="020B0604020202020204" pitchFamily="34" charset="0"/>
              </a:rPr>
              <a:t>Een </a:t>
            </a:r>
            <a:r>
              <a:rPr lang="nl-NL" sz="2800" dirty="0" err="1">
                <a:effectLst/>
                <a:latin typeface="Arial" panose="020B0604020202020204" pitchFamily="34" charset="0"/>
                <a:ea typeface="Calibri" panose="020F0502020204030204" pitchFamily="34" charset="0"/>
                <a:cs typeface="Arial" panose="020B0604020202020204" pitchFamily="34" charset="0"/>
              </a:rPr>
              <a:t>fatbike</a:t>
            </a:r>
            <a:r>
              <a:rPr lang="nl-NL" sz="2800" dirty="0">
                <a:effectLst/>
                <a:latin typeface="Arial" panose="020B0604020202020204" pitchFamily="34" charset="0"/>
                <a:ea typeface="Calibri" panose="020F0502020204030204" pitchFamily="34" charset="0"/>
                <a:cs typeface="Arial" panose="020B0604020202020204" pitchFamily="34" charset="0"/>
              </a:rPr>
              <a:t> kan harder dan een elektrische fiets </a:t>
            </a:r>
          </a:p>
        </p:txBody>
      </p:sp>
    </p:spTree>
    <p:extLst>
      <p:ext uri="{BB962C8B-B14F-4D97-AF65-F5344CB8AC3E}">
        <p14:creationId xmlns:p14="http://schemas.microsoft.com/office/powerpoint/2010/main" val="28580032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FD400"/>
        </a:solidFill>
        <a:effectLst/>
      </p:bgPr>
    </p:bg>
    <p:spTree>
      <p:nvGrpSpPr>
        <p:cNvPr id="1" name="">
          <a:extLst>
            <a:ext uri="{FF2B5EF4-FFF2-40B4-BE49-F238E27FC236}">
              <a16:creationId xmlns:a16="http://schemas.microsoft.com/office/drawing/2014/main" id="{BD9E01A9-C7CB-356C-D8AF-6B4E1819BBAF}"/>
            </a:ext>
          </a:extLst>
        </p:cNvPr>
        <p:cNvGrpSpPr/>
        <p:nvPr/>
      </p:nvGrpSpPr>
      <p:grpSpPr>
        <a:xfrm>
          <a:off x="0" y="0"/>
          <a:ext cx="0" cy="0"/>
          <a:chOff x="0" y="0"/>
          <a:chExt cx="0" cy="0"/>
        </a:xfrm>
      </p:grpSpPr>
      <p:sp>
        <p:nvSpPr>
          <p:cNvPr id="6" name="Rechthoek 5">
            <a:extLst>
              <a:ext uri="{FF2B5EF4-FFF2-40B4-BE49-F238E27FC236}">
                <a16:creationId xmlns:a16="http://schemas.microsoft.com/office/drawing/2014/main" id="{A0DD7B62-9730-CAC5-4E36-944445E16D6C}"/>
              </a:ext>
            </a:extLst>
          </p:cNvPr>
          <p:cNvSpPr/>
          <p:nvPr/>
        </p:nvSpPr>
        <p:spPr>
          <a:xfrm>
            <a:off x="0" y="0"/>
            <a:ext cx="435483" cy="6858000"/>
          </a:xfrm>
          <a:prstGeom prst="rect">
            <a:avLst/>
          </a:prstGeom>
          <a:solidFill>
            <a:srgbClr val="91CA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Rechthoek 1">
            <a:extLst>
              <a:ext uri="{FF2B5EF4-FFF2-40B4-BE49-F238E27FC236}">
                <a16:creationId xmlns:a16="http://schemas.microsoft.com/office/drawing/2014/main" id="{117BCCF0-3210-A394-20B5-FFD3EFDCF978}"/>
              </a:ext>
            </a:extLst>
          </p:cNvPr>
          <p:cNvSpPr/>
          <p:nvPr/>
        </p:nvSpPr>
        <p:spPr>
          <a:xfrm>
            <a:off x="-1" y="0"/>
            <a:ext cx="435483" cy="6858000"/>
          </a:xfrm>
          <a:prstGeom prst="rect">
            <a:avLst/>
          </a:prstGeom>
          <a:solidFill>
            <a:srgbClr val="91CA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ekstvak 4">
            <a:extLst>
              <a:ext uri="{FF2B5EF4-FFF2-40B4-BE49-F238E27FC236}">
                <a16:creationId xmlns:a16="http://schemas.microsoft.com/office/drawing/2014/main" id="{98431861-8931-9D7B-D9E0-6CA894BE5E46}"/>
              </a:ext>
            </a:extLst>
          </p:cNvPr>
          <p:cNvSpPr txBox="1"/>
          <p:nvPr/>
        </p:nvSpPr>
        <p:spPr>
          <a:xfrm>
            <a:off x="892629" y="1334186"/>
            <a:ext cx="10755085" cy="4493538"/>
          </a:xfrm>
          <a:prstGeom prst="rect">
            <a:avLst/>
          </a:prstGeom>
          <a:noFill/>
        </p:spPr>
        <p:txBody>
          <a:bodyPr wrap="square" lIns="91440" tIns="45720" rIns="91440" bIns="45720" anchor="t">
            <a:spAutoFit/>
          </a:bodyPr>
          <a:lstStyle/>
          <a:p>
            <a:pPr marL="342900" indent="-342900">
              <a:buFont typeface="Arial" panose="020B0604020202020204" pitchFamily="34" charset="0"/>
              <a:buChar char="•"/>
            </a:pPr>
            <a:r>
              <a:rPr lang="nl-NL" sz="2200" dirty="0">
                <a:solidFill>
                  <a:srgbClr val="000000"/>
                </a:solidFill>
                <a:latin typeface="Arial"/>
                <a:ea typeface="+mn-lt"/>
                <a:cs typeface="Arial"/>
              </a:rPr>
              <a:t>Wat vinden jullie ervan dat dit gebeurt? </a:t>
            </a:r>
          </a:p>
          <a:p>
            <a:pPr marL="342900" indent="-342900">
              <a:buFont typeface="Arial" panose="020B0604020202020204" pitchFamily="34" charset="0"/>
              <a:buChar char="•"/>
            </a:pPr>
            <a:r>
              <a:rPr lang="nl-NL" sz="2200" dirty="0">
                <a:solidFill>
                  <a:srgbClr val="000000"/>
                </a:solidFill>
                <a:latin typeface="Arial"/>
                <a:ea typeface="+mn-lt"/>
                <a:cs typeface="Arial"/>
              </a:rPr>
              <a:t>Waarom denken jullie dat sommige jongeren het normaal vinden om een </a:t>
            </a:r>
            <a:r>
              <a:rPr lang="nl-NL" sz="2200" dirty="0" err="1">
                <a:solidFill>
                  <a:srgbClr val="000000"/>
                </a:solidFill>
                <a:latin typeface="Arial"/>
                <a:ea typeface="+mn-lt"/>
                <a:cs typeface="Arial"/>
              </a:rPr>
              <a:t>fatbike</a:t>
            </a:r>
            <a:r>
              <a:rPr lang="nl-NL" sz="2200" dirty="0">
                <a:solidFill>
                  <a:srgbClr val="000000"/>
                </a:solidFill>
                <a:latin typeface="Arial"/>
                <a:ea typeface="+mn-lt"/>
                <a:cs typeface="Arial"/>
              </a:rPr>
              <a:t> op te voeren?</a:t>
            </a:r>
          </a:p>
          <a:p>
            <a:pPr marL="342900" indent="-342900">
              <a:buFont typeface="Arial" panose="020B0604020202020204" pitchFamily="34" charset="0"/>
              <a:buChar char="•"/>
            </a:pPr>
            <a:r>
              <a:rPr lang="nl-NL" sz="2200" dirty="0">
                <a:solidFill>
                  <a:srgbClr val="000000"/>
                </a:solidFill>
                <a:latin typeface="Arial"/>
                <a:ea typeface="+mn-lt"/>
                <a:cs typeface="Arial"/>
              </a:rPr>
              <a:t>De gemeente wil graag een plan uitwerken om ervoor te zorgen dat jongeren bewuster zijn van hun gedrag in het verkeer, met name rondom het gebruik van </a:t>
            </a:r>
            <a:r>
              <a:rPr lang="nl-NL" sz="2200" dirty="0" err="1">
                <a:solidFill>
                  <a:srgbClr val="000000"/>
                </a:solidFill>
                <a:latin typeface="Arial"/>
                <a:ea typeface="+mn-lt"/>
                <a:cs typeface="Arial"/>
              </a:rPr>
              <a:t>fatbikes</a:t>
            </a:r>
            <a:r>
              <a:rPr lang="nl-NL" sz="2200" dirty="0">
                <a:solidFill>
                  <a:srgbClr val="000000"/>
                </a:solidFill>
                <a:latin typeface="Arial"/>
                <a:ea typeface="+mn-lt"/>
                <a:cs typeface="Arial"/>
              </a:rPr>
              <a:t>.</a:t>
            </a:r>
          </a:p>
          <a:p>
            <a:pPr marL="800100" lvl="1" indent="-342900">
              <a:buFont typeface="Wingdings" panose="05000000000000000000" pitchFamily="2" charset="2"/>
              <a:buChar char="Ø"/>
            </a:pPr>
            <a:r>
              <a:rPr lang="nl-NL" sz="2200" dirty="0">
                <a:solidFill>
                  <a:srgbClr val="000000"/>
                </a:solidFill>
                <a:latin typeface="Arial"/>
                <a:ea typeface="+mn-lt"/>
                <a:cs typeface="Arial"/>
              </a:rPr>
              <a:t>Hoe zou je jongeren bewust hier bewust van kunnen maken? Bedenk een of meer concrete ideeën.</a:t>
            </a:r>
          </a:p>
          <a:p>
            <a:pPr marL="800100" lvl="1" indent="-342900">
              <a:buFont typeface="Wingdings" panose="05000000000000000000" pitchFamily="2" charset="2"/>
              <a:buChar char="Ø"/>
            </a:pPr>
            <a:r>
              <a:rPr lang="nl-NL" sz="2200" dirty="0">
                <a:solidFill>
                  <a:srgbClr val="000000"/>
                </a:solidFill>
                <a:latin typeface="Arial"/>
                <a:ea typeface="+mn-lt"/>
                <a:cs typeface="Arial"/>
              </a:rPr>
              <a:t>Wie ga je bij jouw plan betrekken? Welke mensen of instanties kunnen hierbij helpen? </a:t>
            </a:r>
          </a:p>
          <a:p>
            <a:pPr marL="800100" lvl="1" indent="-342900">
              <a:buFont typeface="Wingdings" panose="05000000000000000000" pitchFamily="2" charset="2"/>
              <a:buChar char="Ø"/>
            </a:pPr>
            <a:r>
              <a:rPr lang="nl-NL" sz="2200" dirty="0">
                <a:solidFill>
                  <a:srgbClr val="000000"/>
                </a:solidFill>
                <a:latin typeface="Arial"/>
                <a:ea typeface="+mn-lt"/>
                <a:cs typeface="Arial"/>
              </a:rPr>
              <a:t>Welke straffen moeten jongeren die rijden met een opgevoerde </a:t>
            </a:r>
            <a:r>
              <a:rPr lang="nl-NL" sz="2200" dirty="0" err="1">
                <a:solidFill>
                  <a:srgbClr val="000000"/>
                </a:solidFill>
                <a:latin typeface="Arial"/>
                <a:ea typeface="+mn-lt"/>
                <a:cs typeface="Arial"/>
              </a:rPr>
              <a:t>fatbike</a:t>
            </a:r>
            <a:r>
              <a:rPr lang="nl-NL" sz="2200" dirty="0">
                <a:solidFill>
                  <a:srgbClr val="000000"/>
                </a:solidFill>
                <a:latin typeface="Arial"/>
                <a:ea typeface="+mn-lt"/>
                <a:cs typeface="Arial"/>
              </a:rPr>
              <a:t> krijgen? En wanneer ze hiermee een ongeluk veroorzaken? Wanneer moet er wel ingegrepen worden, en wanneer niet?</a:t>
            </a:r>
          </a:p>
        </p:txBody>
      </p:sp>
      <p:sp>
        <p:nvSpPr>
          <p:cNvPr id="3" name="Tekstvak 2">
            <a:extLst>
              <a:ext uri="{FF2B5EF4-FFF2-40B4-BE49-F238E27FC236}">
                <a16:creationId xmlns:a16="http://schemas.microsoft.com/office/drawing/2014/main" id="{D1870CB2-619E-6CF9-3C0D-5038FA2512E4}"/>
              </a:ext>
            </a:extLst>
          </p:cNvPr>
          <p:cNvSpPr txBox="1"/>
          <p:nvPr/>
        </p:nvSpPr>
        <p:spPr>
          <a:xfrm>
            <a:off x="435482" y="334688"/>
            <a:ext cx="11756518" cy="769441"/>
          </a:xfrm>
          <a:prstGeom prst="rect">
            <a:avLst/>
          </a:prstGeom>
          <a:noFill/>
        </p:spPr>
        <p:txBody>
          <a:bodyPr wrap="square" lIns="91440" tIns="45720" rIns="91440" bIns="45720" rtlCol="0" anchor="t">
            <a:spAutoFit/>
          </a:bodyPr>
          <a:lstStyle/>
          <a:p>
            <a:pPr algn="ctr"/>
            <a:r>
              <a:rPr lang="nl-NL" sz="4400" b="1" dirty="0">
                <a:latin typeface="Arial"/>
                <a:cs typeface="Arial"/>
              </a:rPr>
              <a:t>Vragen</a:t>
            </a:r>
            <a:endParaRPr lang="nl-NL" sz="6000" dirty="0">
              <a:cs typeface="Calibri"/>
            </a:endParaRPr>
          </a:p>
        </p:txBody>
      </p:sp>
    </p:spTree>
    <p:extLst>
      <p:ext uri="{BB962C8B-B14F-4D97-AF65-F5344CB8AC3E}">
        <p14:creationId xmlns:p14="http://schemas.microsoft.com/office/powerpoint/2010/main" val="533760355"/>
      </p:ext>
    </p:extLst>
  </p:cSld>
  <p:clrMapOvr>
    <a:masterClrMapping/>
  </p:clrMapOvr>
  <p:transition spd="slow">
    <p:push dir="u"/>
  </p:transition>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D400"/>
        </a:solidFill>
        <a:effectLst/>
      </p:bgPr>
    </p:bg>
    <p:spTree>
      <p:nvGrpSpPr>
        <p:cNvPr id="1" name="">
          <a:extLst>
            <a:ext uri="{FF2B5EF4-FFF2-40B4-BE49-F238E27FC236}">
              <a16:creationId xmlns:a16="http://schemas.microsoft.com/office/drawing/2014/main" id="{1F6E3E92-B86F-42A9-8B3E-10B01E07E8B0}"/>
            </a:ext>
          </a:extLst>
        </p:cNvPr>
        <p:cNvGrpSpPr/>
        <p:nvPr/>
      </p:nvGrpSpPr>
      <p:grpSpPr>
        <a:xfrm>
          <a:off x="0" y="0"/>
          <a:ext cx="0" cy="0"/>
          <a:chOff x="0" y="0"/>
          <a:chExt cx="0" cy="0"/>
        </a:xfrm>
      </p:grpSpPr>
      <p:sp>
        <p:nvSpPr>
          <p:cNvPr id="6" name="Rechthoek 5">
            <a:extLst>
              <a:ext uri="{FF2B5EF4-FFF2-40B4-BE49-F238E27FC236}">
                <a16:creationId xmlns:a16="http://schemas.microsoft.com/office/drawing/2014/main" id="{49C1FEC5-9DF6-047D-C52F-BB199518E40D}"/>
              </a:ext>
            </a:extLst>
          </p:cNvPr>
          <p:cNvSpPr/>
          <p:nvPr/>
        </p:nvSpPr>
        <p:spPr>
          <a:xfrm>
            <a:off x="0" y="0"/>
            <a:ext cx="435483" cy="6858000"/>
          </a:xfrm>
          <a:prstGeom prst="rect">
            <a:avLst/>
          </a:prstGeom>
          <a:solidFill>
            <a:srgbClr val="91CA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Rechthoek 1">
            <a:extLst>
              <a:ext uri="{FF2B5EF4-FFF2-40B4-BE49-F238E27FC236}">
                <a16:creationId xmlns:a16="http://schemas.microsoft.com/office/drawing/2014/main" id="{81C8527A-670F-6281-1E0C-958BF6984BD1}"/>
              </a:ext>
            </a:extLst>
          </p:cNvPr>
          <p:cNvSpPr/>
          <p:nvPr/>
        </p:nvSpPr>
        <p:spPr>
          <a:xfrm>
            <a:off x="-1" y="0"/>
            <a:ext cx="435483" cy="6858000"/>
          </a:xfrm>
          <a:prstGeom prst="rect">
            <a:avLst/>
          </a:prstGeom>
          <a:solidFill>
            <a:srgbClr val="91CA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ekstvak 4">
            <a:extLst>
              <a:ext uri="{FF2B5EF4-FFF2-40B4-BE49-F238E27FC236}">
                <a16:creationId xmlns:a16="http://schemas.microsoft.com/office/drawing/2014/main" id="{4D42C388-527A-B660-C1CB-EA410C44B35A}"/>
              </a:ext>
            </a:extLst>
          </p:cNvPr>
          <p:cNvSpPr txBox="1"/>
          <p:nvPr/>
        </p:nvSpPr>
        <p:spPr>
          <a:xfrm>
            <a:off x="1150143" y="1443841"/>
            <a:ext cx="10319185" cy="4401205"/>
          </a:xfrm>
          <a:prstGeom prst="rect">
            <a:avLst/>
          </a:prstGeom>
          <a:noFill/>
        </p:spPr>
        <p:txBody>
          <a:bodyPr wrap="square">
            <a:spAutoFit/>
          </a:bodyPr>
          <a:lstStyle/>
          <a:p>
            <a:r>
              <a:rPr lang="nl-NL" sz="2000" dirty="0">
                <a:latin typeface="Arial" panose="020B0604020202020204" pitchFamily="34" charset="0"/>
                <a:cs typeface="Arial" panose="020B0604020202020204" pitchFamily="34" charset="0"/>
              </a:rPr>
              <a:t>In de gemeente Grijpdam komen er de laatste tijd steeds meer incidenten voor waarbij jongeren onder invloed van alcohol op de </a:t>
            </a:r>
            <a:r>
              <a:rPr lang="nl-NL" sz="2000" dirty="0" err="1">
                <a:latin typeface="Arial" panose="020B0604020202020204" pitchFamily="34" charset="0"/>
                <a:cs typeface="Arial" panose="020B0604020202020204" pitchFamily="34" charset="0"/>
              </a:rPr>
              <a:t>fatbike</a:t>
            </a:r>
            <a:r>
              <a:rPr lang="nl-NL" sz="2000" dirty="0">
                <a:latin typeface="Arial" panose="020B0604020202020204" pitchFamily="34" charset="0"/>
                <a:cs typeface="Arial" panose="020B0604020202020204" pitchFamily="34" charset="0"/>
              </a:rPr>
              <a:t> of scooter stappen. Ze zorgen voor overlast in de buurt, rijden roekeloos over straat of veroorzaken ongelukken. Afgelopen maand is er nog een jongen van 15 op de spoedeisende hulp terecht gekomen na een botsing met een auto. De autobestuurder was zelf ook zwaargewond. </a:t>
            </a:r>
          </a:p>
          <a:p>
            <a:endParaRPr lang="nl-NL" sz="2000" dirty="0">
              <a:latin typeface="Arial" panose="020B0604020202020204" pitchFamily="34" charset="0"/>
              <a:cs typeface="Arial" panose="020B0604020202020204" pitchFamily="34" charset="0"/>
            </a:endParaRPr>
          </a:p>
          <a:p>
            <a:r>
              <a:rPr lang="nl-NL" sz="2000" dirty="0">
                <a:latin typeface="Arial" panose="020B0604020202020204" pitchFamily="34" charset="0"/>
                <a:cs typeface="Arial" panose="020B0604020202020204" pitchFamily="34" charset="0"/>
              </a:rPr>
              <a:t>Jongeren in gemeente Grijpdam lijken het normaal te vinden om met onder invloed van alcohol rond te rijden. Je hoort jongeren regelmatig zeggen: “Iedereen doet het en meestal gaat het gewoon goed. Je kunt echt nog wel rijden met een paar glazen op hoor. En soms kan het even niet anders.” Het bestuur van de gemeente is ten einde raad. Ze hebben al een aantal dingen geprobeerd, maar weten niet waar ze nu het beste kunnen beginnen om jongeren bewust te maken van de gevolgen die rijden onder invloed van alcohol kunnen hebben.</a:t>
            </a:r>
          </a:p>
          <a:p>
            <a:endParaRPr lang="nl-NL" sz="2000" dirty="0">
              <a:latin typeface="Arial" panose="020B0604020202020204" pitchFamily="34" charset="0"/>
              <a:cs typeface="Arial" panose="020B0604020202020204" pitchFamily="34" charset="0"/>
            </a:endParaRPr>
          </a:p>
        </p:txBody>
      </p:sp>
      <p:sp>
        <p:nvSpPr>
          <p:cNvPr id="3" name="Tekstvak 2">
            <a:extLst>
              <a:ext uri="{FF2B5EF4-FFF2-40B4-BE49-F238E27FC236}">
                <a16:creationId xmlns:a16="http://schemas.microsoft.com/office/drawing/2014/main" id="{D25E29B2-D1E8-A7EB-757A-FFED187C6083}"/>
              </a:ext>
            </a:extLst>
          </p:cNvPr>
          <p:cNvSpPr txBox="1"/>
          <p:nvPr/>
        </p:nvSpPr>
        <p:spPr>
          <a:xfrm>
            <a:off x="486282" y="381659"/>
            <a:ext cx="11756518" cy="769441"/>
          </a:xfrm>
          <a:prstGeom prst="rect">
            <a:avLst/>
          </a:prstGeom>
          <a:noFill/>
        </p:spPr>
        <p:txBody>
          <a:bodyPr wrap="square" lIns="91440" tIns="45720" rIns="91440" bIns="45720" rtlCol="0" anchor="t">
            <a:spAutoFit/>
          </a:bodyPr>
          <a:lstStyle/>
          <a:p>
            <a:pPr algn="ctr"/>
            <a:r>
              <a:rPr lang="nl-NL" sz="4400" b="1" dirty="0">
                <a:latin typeface="Arial"/>
                <a:cs typeface="Arial"/>
              </a:rPr>
              <a:t>Rijden onder invloed</a:t>
            </a:r>
            <a:endParaRPr lang="nl-NL" sz="6000" dirty="0">
              <a:cs typeface="Calibri"/>
            </a:endParaRPr>
          </a:p>
        </p:txBody>
      </p:sp>
    </p:spTree>
    <p:extLst>
      <p:ext uri="{BB962C8B-B14F-4D97-AF65-F5344CB8AC3E}">
        <p14:creationId xmlns:p14="http://schemas.microsoft.com/office/powerpoint/2010/main" val="1708122356"/>
      </p:ext>
    </p:extLst>
  </p:cSld>
  <p:clrMapOvr>
    <a:masterClrMapping/>
  </p:clrMapOvr>
  <p:transition spd="slow">
    <p:push dir="u"/>
  </p:transition>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FD400"/>
        </a:solidFill>
        <a:effectLst/>
      </p:bgPr>
    </p:bg>
    <p:spTree>
      <p:nvGrpSpPr>
        <p:cNvPr id="1" name="">
          <a:extLst>
            <a:ext uri="{FF2B5EF4-FFF2-40B4-BE49-F238E27FC236}">
              <a16:creationId xmlns:a16="http://schemas.microsoft.com/office/drawing/2014/main" id="{3CF5D7F7-4E94-540F-CB12-879CC365EAE1}"/>
            </a:ext>
          </a:extLst>
        </p:cNvPr>
        <p:cNvGrpSpPr/>
        <p:nvPr/>
      </p:nvGrpSpPr>
      <p:grpSpPr>
        <a:xfrm>
          <a:off x="0" y="0"/>
          <a:ext cx="0" cy="0"/>
          <a:chOff x="0" y="0"/>
          <a:chExt cx="0" cy="0"/>
        </a:xfrm>
      </p:grpSpPr>
      <p:sp>
        <p:nvSpPr>
          <p:cNvPr id="6" name="Rechthoek 5">
            <a:extLst>
              <a:ext uri="{FF2B5EF4-FFF2-40B4-BE49-F238E27FC236}">
                <a16:creationId xmlns:a16="http://schemas.microsoft.com/office/drawing/2014/main" id="{100E720B-CE2E-4497-D112-708D611DD8C9}"/>
              </a:ext>
            </a:extLst>
          </p:cNvPr>
          <p:cNvSpPr/>
          <p:nvPr/>
        </p:nvSpPr>
        <p:spPr>
          <a:xfrm>
            <a:off x="0" y="0"/>
            <a:ext cx="435483" cy="6858000"/>
          </a:xfrm>
          <a:prstGeom prst="rect">
            <a:avLst/>
          </a:prstGeom>
          <a:solidFill>
            <a:srgbClr val="91CA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Rechthoek 1">
            <a:extLst>
              <a:ext uri="{FF2B5EF4-FFF2-40B4-BE49-F238E27FC236}">
                <a16:creationId xmlns:a16="http://schemas.microsoft.com/office/drawing/2014/main" id="{212C70DF-A9FA-A2CF-2905-011451BDD9C3}"/>
              </a:ext>
            </a:extLst>
          </p:cNvPr>
          <p:cNvSpPr/>
          <p:nvPr/>
        </p:nvSpPr>
        <p:spPr>
          <a:xfrm>
            <a:off x="-1" y="0"/>
            <a:ext cx="435483" cy="6858000"/>
          </a:xfrm>
          <a:prstGeom prst="rect">
            <a:avLst/>
          </a:prstGeom>
          <a:solidFill>
            <a:srgbClr val="91CA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ekstvak 4">
            <a:extLst>
              <a:ext uri="{FF2B5EF4-FFF2-40B4-BE49-F238E27FC236}">
                <a16:creationId xmlns:a16="http://schemas.microsoft.com/office/drawing/2014/main" id="{5E31E399-1419-F5DB-BEC6-6B8A860FB564}"/>
              </a:ext>
            </a:extLst>
          </p:cNvPr>
          <p:cNvSpPr txBox="1"/>
          <p:nvPr/>
        </p:nvSpPr>
        <p:spPr>
          <a:xfrm>
            <a:off x="892629" y="1334186"/>
            <a:ext cx="10755085" cy="4493538"/>
          </a:xfrm>
          <a:prstGeom prst="rect">
            <a:avLst/>
          </a:prstGeom>
          <a:noFill/>
        </p:spPr>
        <p:txBody>
          <a:bodyPr wrap="square" lIns="91440" tIns="45720" rIns="91440" bIns="45720" anchor="t">
            <a:spAutoFit/>
          </a:bodyPr>
          <a:lstStyle/>
          <a:p>
            <a:pPr marL="342900" indent="-342900">
              <a:buFont typeface="Arial" panose="020B0604020202020204" pitchFamily="34" charset="0"/>
              <a:buChar char="•"/>
            </a:pPr>
            <a:r>
              <a:rPr lang="nl-NL" sz="2200" dirty="0">
                <a:solidFill>
                  <a:srgbClr val="000000"/>
                </a:solidFill>
                <a:latin typeface="Arial"/>
                <a:ea typeface="+mn-lt"/>
                <a:cs typeface="Arial"/>
              </a:rPr>
              <a:t>Wat vinden jullie ervan dat dit gebeurt? </a:t>
            </a:r>
          </a:p>
          <a:p>
            <a:pPr marL="342900" indent="-342900">
              <a:buFont typeface="Arial" panose="020B0604020202020204" pitchFamily="34" charset="0"/>
              <a:buChar char="•"/>
            </a:pPr>
            <a:r>
              <a:rPr lang="nl-NL" sz="2200" dirty="0">
                <a:solidFill>
                  <a:srgbClr val="000000"/>
                </a:solidFill>
                <a:latin typeface="Arial"/>
                <a:ea typeface="+mn-lt"/>
                <a:cs typeface="Arial"/>
              </a:rPr>
              <a:t>Waarom denken jullie dat sommige jongeren het normaal vinden om onder invloed van alcohol te rijden?</a:t>
            </a:r>
          </a:p>
          <a:p>
            <a:pPr marL="342900" indent="-342900">
              <a:buFont typeface="Arial" panose="020B0604020202020204" pitchFamily="34" charset="0"/>
              <a:buChar char="•"/>
            </a:pPr>
            <a:r>
              <a:rPr lang="nl-NL" sz="2200" dirty="0">
                <a:solidFill>
                  <a:srgbClr val="000000"/>
                </a:solidFill>
                <a:latin typeface="Arial"/>
                <a:ea typeface="+mn-lt"/>
                <a:cs typeface="Arial"/>
              </a:rPr>
              <a:t>De gemeente wil graag een plan uitwerken om ervoor te zorgen dat jongeren bewuster zijn van hun gedrag in het verkeer en de invloed van alcohol op je rijvaardigheid.</a:t>
            </a:r>
          </a:p>
          <a:p>
            <a:pPr marL="800100" lvl="1" indent="-342900">
              <a:buFont typeface="Wingdings" panose="05000000000000000000" pitchFamily="2" charset="2"/>
              <a:buChar char="Ø"/>
            </a:pPr>
            <a:r>
              <a:rPr lang="nl-NL" sz="2200" dirty="0">
                <a:solidFill>
                  <a:srgbClr val="000000"/>
                </a:solidFill>
                <a:latin typeface="Arial"/>
                <a:ea typeface="+mn-lt"/>
                <a:cs typeface="Arial"/>
              </a:rPr>
              <a:t>Hoe zou je jongeren hier bewust van kunnen maken? Bedenk een of meer concrete ideeën.</a:t>
            </a:r>
          </a:p>
          <a:p>
            <a:pPr marL="800100" lvl="1" indent="-342900">
              <a:buFont typeface="Wingdings" panose="05000000000000000000" pitchFamily="2" charset="2"/>
              <a:buChar char="Ø"/>
            </a:pPr>
            <a:r>
              <a:rPr lang="nl-NL" sz="2200" dirty="0">
                <a:solidFill>
                  <a:srgbClr val="000000"/>
                </a:solidFill>
                <a:latin typeface="Arial"/>
                <a:ea typeface="+mn-lt"/>
                <a:cs typeface="Arial"/>
              </a:rPr>
              <a:t>Wie ga je bij jouw plan betrekken? Welke mensen of instanties kunnen hierbij helpen</a:t>
            </a:r>
            <a:r>
              <a:rPr lang="nl-NL" sz="2200">
                <a:solidFill>
                  <a:srgbClr val="000000"/>
                </a:solidFill>
                <a:latin typeface="Arial"/>
                <a:ea typeface="+mn-lt"/>
                <a:cs typeface="Arial"/>
              </a:rPr>
              <a:t>? </a:t>
            </a:r>
          </a:p>
          <a:p>
            <a:pPr marL="800100" lvl="1" indent="-342900">
              <a:buFont typeface="Wingdings" panose="05000000000000000000" pitchFamily="2" charset="2"/>
              <a:buChar char="Ø"/>
            </a:pPr>
            <a:r>
              <a:rPr lang="nl-NL" sz="2200">
                <a:solidFill>
                  <a:srgbClr val="000000"/>
                </a:solidFill>
                <a:latin typeface="Arial"/>
                <a:ea typeface="+mn-lt"/>
                <a:cs typeface="Arial"/>
              </a:rPr>
              <a:t>Welke </a:t>
            </a:r>
            <a:r>
              <a:rPr lang="nl-NL" sz="2200" dirty="0">
                <a:solidFill>
                  <a:srgbClr val="000000"/>
                </a:solidFill>
                <a:latin typeface="Arial"/>
                <a:ea typeface="+mn-lt"/>
                <a:cs typeface="Arial"/>
              </a:rPr>
              <a:t>straffen moeten jongeren die rijden onder invloed van alcohol krijgen? En wanneer ze een ongeluk veroorzaken? Wanneer moet er wel ingegrepen worden, en wanneer niet?</a:t>
            </a:r>
          </a:p>
        </p:txBody>
      </p:sp>
      <p:sp>
        <p:nvSpPr>
          <p:cNvPr id="3" name="Tekstvak 2">
            <a:extLst>
              <a:ext uri="{FF2B5EF4-FFF2-40B4-BE49-F238E27FC236}">
                <a16:creationId xmlns:a16="http://schemas.microsoft.com/office/drawing/2014/main" id="{34988B3A-7E7E-E35A-95E4-A106FFB6834A}"/>
              </a:ext>
            </a:extLst>
          </p:cNvPr>
          <p:cNvSpPr txBox="1"/>
          <p:nvPr/>
        </p:nvSpPr>
        <p:spPr>
          <a:xfrm>
            <a:off x="435482" y="334688"/>
            <a:ext cx="11756518" cy="769441"/>
          </a:xfrm>
          <a:prstGeom prst="rect">
            <a:avLst/>
          </a:prstGeom>
          <a:noFill/>
        </p:spPr>
        <p:txBody>
          <a:bodyPr wrap="square" lIns="91440" tIns="45720" rIns="91440" bIns="45720" rtlCol="0" anchor="t">
            <a:spAutoFit/>
          </a:bodyPr>
          <a:lstStyle/>
          <a:p>
            <a:pPr algn="ctr"/>
            <a:r>
              <a:rPr lang="nl-NL" sz="4400" b="1" dirty="0">
                <a:latin typeface="Arial"/>
                <a:cs typeface="Arial"/>
              </a:rPr>
              <a:t>Vragen</a:t>
            </a:r>
            <a:endParaRPr lang="nl-NL" sz="6000" dirty="0">
              <a:cs typeface="Calibri"/>
            </a:endParaRPr>
          </a:p>
        </p:txBody>
      </p:sp>
    </p:spTree>
    <p:extLst>
      <p:ext uri="{BB962C8B-B14F-4D97-AF65-F5344CB8AC3E}">
        <p14:creationId xmlns:p14="http://schemas.microsoft.com/office/powerpoint/2010/main" val="1760635347"/>
      </p:ext>
    </p:extLst>
  </p:cSld>
  <p:clrMapOvr>
    <a:masterClrMapping/>
  </p:clrMapOvr>
  <p:transition spd="slow">
    <p:push dir="u"/>
  </p:transition>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91CAFB"/>
        </a:solidFill>
        <a:effectLst/>
      </p:bgPr>
    </p:bg>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C28E7B33-BF0A-4F68-A192-47527D2E1854}"/>
              </a:ext>
            </a:extLst>
          </p:cNvPr>
          <p:cNvSpPr txBox="1"/>
          <p:nvPr/>
        </p:nvSpPr>
        <p:spPr>
          <a:xfrm>
            <a:off x="2680253" y="2307691"/>
            <a:ext cx="6831495" cy="1323439"/>
          </a:xfrm>
          <a:prstGeom prst="rect">
            <a:avLst/>
          </a:prstGeom>
          <a:noFill/>
        </p:spPr>
        <p:txBody>
          <a:bodyPr wrap="square" lIns="91440" tIns="45720" rIns="91440" bIns="45720" rtlCol="0" anchor="t">
            <a:spAutoFit/>
          </a:bodyPr>
          <a:lstStyle/>
          <a:p>
            <a:pPr algn="ctr"/>
            <a:r>
              <a:rPr lang="nl-NL" sz="8000" b="1" dirty="0">
                <a:solidFill>
                  <a:schemeClr val="bg1"/>
                </a:solidFill>
                <a:latin typeface="Arial"/>
                <a:cs typeface="Arial"/>
              </a:rPr>
              <a:t>Afsluiting</a:t>
            </a:r>
            <a:endParaRPr lang="nl-NL" sz="8000" dirty="0">
              <a:solidFill>
                <a:schemeClr val="bg1"/>
              </a:solidFill>
              <a:cs typeface="Calibri"/>
            </a:endParaRPr>
          </a:p>
        </p:txBody>
      </p:sp>
      <p:sp>
        <p:nvSpPr>
          <p:cNvPr id="6" name="Rechthoek 5">
            <a:extLst>
              <a:ext uri="{FF2B5EF4-FFF2-40B4-BE49-F238E27FC236}">
                <a16:creationId xmlns:a16="http://schemas.microsoft.com/office/drawing/2014/main" id="{2BE8A646-2D3E-8729-A2F2-B81776CF3A7E}"/>
              </a:ext>
            </a:extLst>
          </p:cNvPr>
          <p:cNvSpPr/>
          <p:nvPr/>
        </p:nvSpPr>
        <p:spPr>
          <a:xfrm>
            <a:off x="0" y="0"/>
            <a:ext cx="435483" cy="6858000"/>
          </a:xfrm>
          <a:prstGeom prst="rect">
            <a:avLst/>
          </a:prstGeom>
          <a:solidFill>
            <a:srgbClr val="91CA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Rechthoek 1">
            <a:extLst>
              <a:ext uri="{FF2B5EF4-FFF2-40B4-BE49-F238E27FC236}">
                <a16:creationId xmlns:a16="http://schemas.microsoft.com/office/drawing/2014/main" id="{4825E160-720F-440D-26B3-569AB26E5839}"/>
              </a:ext>
            </a:extLst>
          </p:cNvPr>
          <p:cNvSpPr/>
          <p:nvPr/>
        </p:nvSpPr>
        <p:spPr>
          <a:xfrm>
            <a:off x="-1" y="0"/>
            <a:ext cx="435483" cy="6858000"/>
          </a:xfrm>
          <a:prstGeom prst="rect">
            <a:avLst/>
          </a:prstGeom>
          <a:solidFill>
            <a:srgbClr val="FFD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ekstvak 2">
            <a:extLst>
              <a:ext uri="{FF2B5EF4-FFF2-40B4-BE49-F238E27FC236}">
                <a16:creationId xmlns:a16="http://schemas.microsoft.com/office/drawing/2014/main" id="{95577E69-4EFF-7BE2-1683-C3F4E179C826}"/>
              </a:ext>
            </a:extLst>
          </p:cNvPr>
          <p:cNvSpPr txBox="1"/>
          <p:nvPr/>
        </p:nvSpPr>
        <p:spPr>
          <a:xfrm>
            <a:off x="1402895" y="3701054"/>
            <a:ext cx="9386209" cy="523220"/>
          </a:xfrm>
          <a:prstGeom prst="rect">
            <a:avLst/>
          </a:prstGeom>
          <a:noFill/>
        </p:spPr>
        <p:txBody>
          <a:bodyPr wrap="square" rtlCol="0">
            <a:spAutoFit/>
          </a:bodyPr>
          <a:lstStyle/>
          <a:p>
            <a:pPr algn="ctr"/>
            <a:r>
              <a:rPr lang="nl-NL" sz="2800" b="1" dirty="0">
                <a:solidFill>
                  <a:schemeClr val="bg1"/>
                </a:solidFill>
                <a:latin typeface="Arial" panose="020B0604020202020204" pitchFamily="34" charset="0"/>
                <a:cs typeface="Arial" panose="020B0604020202020204" pitchFamily="34" charset="0"/>
              </a:rPr>
              <a:t>Wat vonden jullie van de les?</a:t>
            </a:r>
          </a:p>
        </p:txBody>
      </p:sp>
    </p:spTree>
    <p:extLst>
      <p:ext uri="{BB962C8B-B14F-4D97-AF65-F5344CB8AC3E}">
        <p14:creationId xmlns:p14="http://schemas.microsoft.com/office/powerpoint/2010/main" val="19948530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0290B-F9A6-F07B-DBD5-1B2DF91D0557}"/>
              </a:ext>
            </a:extLst>
          </p:cNvPr>
          <p:cNvSpPr>
            <a:spLocks noGrp="1"/>
          </p:cNvSpPr>
          <p:nvPr>
            <p:ph type="title"/>
          </p:nvPr>
        </p:nvSpPr>
        <p:spPr/>
        <p:txBody>
          <a:bodyPr/>
          <a:lstStyle/>
          <a:p>
            <a:r>
              <a:rPr lang="nl-NL" sz="5000" b="1">
                <a:solidFill>
                  <a:schemeClr val="bg1"/>
                </a:solidFill>
                <a:latin typeface="Arial"/>
                <a:cs typeface="Arial"/>
              </a:rPr>
              <a:t>Handige links</a:t>
            </a:r>
          </a:p>
        </p:txBody>
      </p:sp>
      <p:sp>
        <p:nvSpPr>
          <p:cNvPr id="3" name="Content Placeholder 2">
            <a:extLst>
              <a:ext uri="{FF2B5EF4-FFF2-40B4-BE49-F238E27FC236}">
                <a16:creationId xmlns:a16="http://schemas.microsoft.com/office/drawing/2014/main" id="{0491215A-70B4-1BED-D1F3-12DFBF8141F2}"/>
              </a:ext>
            </a:extLst>
          </p:cNvPr>
          <p:cNvSpPr>
            <a:spLocks noGrp="1"/>
          </p:cNvSpPr>
          <p:nvPr>
            <p:ph idx="1"/>
          </p:nvPr>
        </p:nvSpPr>
        <p:spPr/>
        <p:txBody>
          <a:bodyPr vert="horz" lIns="91440" tIns="45720" rIns="91440" bIns="45720" rtlCol="0" anchor="t">
            <a:normAutofit/>
          </a:bodyPr>
          <a:lstStyle/>
          <a:p>
            <a:pPr fontAlgn="base"/>
            <a:r>
              <a:rPr lang="nl-NL" sz="1800" u="sng" dirty="0">
                <a:solidFill>
                  <a:schemeClr val="bg1"/>
                </a:solidFill>
                <a:effectLst/>
                <a:latin typeface="Calibri" panose="020F0502020204030204" pitchFamily="34" charset="0"/>
                <a:ea typeface="Times New Roman" panose="02020603050405020304" pitchFamily="18" charset="0"/>
                <a:hlinkClick r:id="rId2">
                  <a:extLst>
                    <a:ext uri="{A12FA001-AC4F-418D-AE19-62706E023703}">
                      <ahyp:hlinkClr xmlns:ahyp="http://schemas.microsoft.com/office/drawing/2018/hyperlinkcolor" val="tx"/>
                    </a:ext>
                  </a:extLst>
                </a:hlinkClick>
              </a:rPr>
              <a:t>Team Alert</a:t>
            </a:r>
            <a:r>
              <a:rPr lang="nl-NL" sz="1800" dirty="0">
                <a:solidFill>
                  <a:schemeClr val="bg1"/>
                </a:solidFill>
                <a:effectLst/>
                <a:latin typeface="Calibri" panose="020F0502020204030204" pitchFamily="34" charset="0"/>
                <a:ea typeface="Times New Roman" panose="02020603050405020304" pitchFamily="18" charset="0"/>
              </a:rPr>
              <a:t>: Organisatie die jongeren helpt slimme keuzes in het verkeer te maken zodat ze altijd veilig onderweg zijn.</a:t>
            </a:r>
            <a:endParaRPr lang="nl-NL" sz="1800" dirty="0">
              <a:solidFill>
                <a:schemeClr val="bg1"/>
              </a:solidFill>
              <a:effectLst/>
              <a:latin typeface="Times New Roman" panose="02020603050405020304" pitchFamily="18" charset="0"/>
              <a:ea typeface="Times New Roman" panose="02020603050405020304" pitchFamily="18" charset="0"/>
            </a:endParaRPr>
          </a:p>
          <a:p>
            <a:pPr marL="0" indent="0" fontAlgn="base">
              <a:buNone/>
            </a:pPr>
            <a:endParaRPr lang="nl-NL" sz="1800" dirty="0">
              <a:solidFill>
                <a:schemeClr val="bg1"/>
              </a:solidFill>
              <a:effectLst/>
              <a:latin typeface="Times New Roman" panose="02020603050405020304" pitchFamily="18" charset="0"/>
              <a:ea typeface="Times New Roman" panose="02020603050405020304" pitchFamily="18" charset="0"/>
            </a:endParaRPr>
          </a:p>
          <a:p>
            <a:pPr fontAlgn="base"/>
            <a:r>
              <a:rPr lang="nl-NL" sz="1800" u="sng" dirty="0">
                <a:solidFill>
                  <a:schemeClr val="bg1"/>
                </a:solidFill>
                <a:effectLst/>
                <a:latin typeface="Calibri" panose="020F0502020204030204" pitchFamily="34" charset="0"/>
                <a:ea typeface="Times New Roman" panose="02020603050405020304" pitchFamily="18" charset="0"/>
                <a:hlinkClick r:id="rId3">
                  <a:extLst>
                    <a:ext uri="{A12FA001-AC4F-418D-AE19-62706E023703}">
                      <ahyp:hlinkClr xmlns:ahyp="http://schemas.microsoft.com/office/drawing/2018/hyperlinkcolor" val="tx"/>
                    </a:ext>
                  </a:extLst>
                </a:hlinkClick>
              </a:rPr>
              <a:t>Rijksoverheid</a:t>
            </a:r>
            <a:r>
              <a:rPr lang="nl-NL" sz="1800" dirty="0">
                <a:solidFill>
                  <a:schemeClr val="bg1"/>
                </a:solidFill>
                <a:effectLst/>
                <a:latin typeface="Calibri" panose="020F0502020204030204" pitchFamily="34" charset="0"/>
                <a:ea typeface="Times New Roman" panose="02020603050405020304" pitchFamily="18" charset="0"/>
              </a:rPr>
              <a:t>: Verkeer en Vervoer: Op de website van de Rijksoverheid vind je uitgebreide informatie over verkeersboetes, regels, en tips voor veilig rijgedrag. </a:t>
            </a:r>
            <a:endParaRPr lang="nl-NL" sz="1800" dirty="0">
              <a:solidFill>
                <a:schemeClr val="bg1"/>
              </a:solidFill>
              <a:effectLst/>
              <a:latin typeface="Times New Roman" panose="02020603050405020304" pitchFamily="18" charset="0"/>
              <a:ea typeface="Times New Roman" panose="02020603050405020304" pitchFamily="18" charset="0"/>
            </a:endParaRPr>
          </a:p>
          <a:p>
            <a:pPr marL="0" indent="0" fontAlgn="base">
              <a:buNone/>
            </a:pPr>
            <a:endParaRPr lang="nl-NL" sz="1800" dirty="0">
              <a:solidFill>
                <a:schemeClr val="bg1"/>
              </a:solidFill>
              <a:effectLst/>
              <a:latin typeface="Times New Roman" panose="02020603050405020304" pitchFamily="18" charset="0"/>
              <a:ea typeface="Times New Roman" panose="02020603050405020304" pitchFamily="18" charset="0"/>
            </a:endParaRPr>
          </a:p>
          <a:p>
            <a:pPr fontAlgn="base"/>
            <a:r>
              <a:rPr lang="nl-NL" sz="1800" u="sng" dirty="0">
                <a:solidFill>
                  <a:schemeClr val="bg1"/>
                </a:solidFill>
                <a:effectLst/>
                <a:latin typeface="Calibri" panose="020F0502020204030204" pitchFamily="34" charset="0"/>
                <a:ea typeface="Times New Roman" panose="02020603050405020304" pitchFamily="18" charset="0"/>
                <a:hlinkClick r:id="rId4">
                  <a:extLst>
                    <a:ext uri="{A12FA001-AC4F-418D-AE19-62706E023703}">
                      <ahyp:hlinkClr xmlns:ahyp="http://schemas.microsoft.com/office/drawing/2018/hyperlinkcolor" val="tx"/>
                    </a:ext>
                  </a:extLst>
                </a:hlinkClick>
              </a:rPr>
              <a:t>Blijf Veilig Mobiel</a:t>
            </a:r>
            <a:r>
              <a:rPr lang="nl-NL" sz="1800" dirty="0">
                <a:solidFill>
                  <a:schemeClr val="bg1"/>
                </a:solidFill>
                <a:effectLst/>
                <a:latin typeface="Calibri" panose="020F0502020204030204" pitchFamily="34" charset="0"/>
                <a:ea typeface="Times New Roman" panose="02020603050405020304" pitchFamily="18" charset="0"/>
              </a:rPr>
              <a:t>: Deze campagne is gericht op het verminderen van afleiding in het verkeer, zoals het gebruik van de telefoon tijdens het fietsen of rijden. Ze bieden interactieve tools en informatie specifiek voor jongeren om hen te helpen hun aandacht op de weg te houden.</a:t>
            </a:r>
            <a:endParaRPr lang="nl-NL" sz="1800" dirty="0">
              <a:solidFill>
                <a:schemeClr val="bg1"/>
              </a:solidFill>
              <a:effectLst/>
              <a:latin typeface="Times New Roman" panose="02020603050405020304" pitchFamily="18" charset="0"/>
              <a:ea typeface="Times New Roman" panose="02020603050405020304" pitchFamily="18" charset="0"/>
            </a:endParaRPr>
          </a:p>
          <a:p>
            <a:pPr marL="0" indent="0">
              <a:buNone/>
            </a:pPr>
            <a:endParaRPr lang="nl-NL" sz="1800" dirty="0">
              <a:solidFill>
                <a:schemeClr val="bg1"/>
              </a:solidFill>
              <a:effectLst/>
              <a:latin typeface="Times New Roman" panose="02020603050405020304" pitchFamily="18" charset="0"/>
              <a:ea typeface="Times New Roman" panose="02020603050405020304" pitchFamily="18" charset="0"/>
            </a:endParaRPr>
          </a:p>
          <a:p>
            <a:r>
              <a:rPr lang="nl-NL" sz="1800" u="sng" dirty="0">
                <a:solidFill>
                  <a:schemeClr val="bg1"/>
                </a:solidFill>
                <a:effectLst/>
                <a:latin typeface="Calibri" panose="020F0502020204030204" pitchFamily="34" charset="0"/>
                <a:ea typeface="Times New Roman" panose="02020603050405020304" pitchFamily="18" charset="0"/>
                <a:hlinkClick r:id="rId5">
                  <a:extLst>
                    <a:ext uri="{A12FA001-AC4F-418D-AE19-62706E023703}">
                      <ahyp:hlinkClr xmlns:ahyp="http://schemas.microsoft.com/office/drawing/2018/hyperlinkcolor" val="tx"/>
                    </a:ext>
                  </a:extLst>
                </a:hlinkClick>
              </a:rPr>
              <a:t>Boetebase</a:t>
            </a:r>
            <a:r>
              <a:rPr lang="nl-NL" sz="1800" dirty="0">
                <a:solidFill>
                  <a:schemeClr val="bg1"/>
                </a:solidFill>
                <a:effectLst/>
                <a:latin typeface="Calibri" panose="020F0502020204030204" pitchFamily="34" charset="0"/>
                <a:ea typeface="Times New Roman" panose="02020603050405020304" pitchFamily="18" charset="0"/>
              </a:rPr>
              <a:t>: Alle boetebedragen op een rij.</a:t>
            </a:r>
            <a:endParaRPr lang="nl-NL" sz="1800" dirty="0">
              <a:solidFill>
                <a:schemeClr val="bg1"/>
              </a:solidFill>
              <a:effectLst/>
              <a:latin typeface="Times New Roman" panose="02020603050405020304" pitchFamily="18" charset="0"/>
              <a:ea typeface="Times New Roman" panose="02020603050405020304" pitchFamily="18" charset="0"/>
            </a:endParaRPr>
          </a:p>
          <a:p>
            <a:pPr marL="0" indent="0">
              <a:buNone/>
            </a:pPr>
            <a:r>
              <a:rPr lang="nl-NL" sz="1800" dirty="0">
                <a:solidFill>
                  <a:schemeClr val="bg1"/>
                </a:solidFill>
                <a:effectLst/>
                <a:latin typeface="Calibri" panose="020F0502020204030204" pitchFamily="34" charset="0"/>
                <a:ea typeface="Times New Roman" panose="02020603050405020304" pitchFamily="18" charset="0"/>
              </a:rPr>
              <a:t> </a:t>
            </a:r>
            <a:endParaRPr lang="nl-NL" sz="1800" dirty="0">
              <a:solidFill>
                <a:schemeClr val="bg1"/>
              </a:solidFill>
              <a:effectLst/>
              <a:latin typeface="Times New Roman" panose="02020603050405020304" pitchFamily="18" charset="0"/>
              <a:ea typeface="Times New Roman" panose="02020603050405020304" pitchFamily="18" charset="0"/>
            </a:endParaRPr>
          </a:p>
          <a:p>
            <a:r>
              <a:rPr lang="nl-NL" sz="1800" u="sng" dirty="0">
                <a:solidFill>
                  <a:schemeClr val="bg1"/>
                </a:solidFill>
                <a:effectLst/>
                <a:latin typeface="Calibri" panose="020F0502020204030204" pitchFamily="34" charset="0"/>
                <a:ea typeface="Times New Roman" panose="02020603050405020304" pitchFamily="18" charset="0"/>
                <a:hlinkClick r:id="rId6">
                  <a:extLst>
                    <a:ext uri="{A12FA001-AC4F-418D-AE19-62706E023703}">
                      <ahyp:hlinkClr xmlns:ahyp="http://schemas.microsoft.com/office/drawing/2018/hyperlinkcolor" val="tx"/>
                    </a:ext>
                  </a:extLst>
                </a:hlinkClick>
              </a:rPr>
              <a:t>De site van de politie</a:t>
            </a:r>
            <a:r>
              <a:rPr lang="nl-NL" sz="1800" u="sng" dirty="0">
                <a:solidFill>
                  <a:schemeClr val="bg1"/>
                </a:solidFill>
                <a:latin typeface="Calibri" panose="020F0502020204030204" pitchFamily="34" charset="0"/>
                <a:ea typeface="Times New Roman" panose="02020603050405020304" pitchFamily="18" charset="0"/>
              </a:rPr>
              <a:t>:</a:t>
            </a:r>
            <a:r>
              <a:rPr lang="nl-NL" sz="1800" dirty="0">
                <a:solidFill>
                  <a:schemeClr val="bg1"/>
                </a:solidFill>
                <a:latin typeface="Calibri" panose="020F0502020204030204" pitchFamily="34" charset="0"/>
                <a:ea typeface="Times New Roman" panose="02020603050405020304" pitchFamily="18" charset="0"/>
              </a:rPr>
              <a:t> Deze </a:t>
            </a:r>
            <a:r>
              <a:rPr lang="nl-NL" sz="1800" dirty="0">
                <a:solidFill>
                  <a:schemeClr val="bg1"/>
                </a:solidFill>
                <a:effectLst/>
                <a:latin typeface="Calibri" panose="020F0502020204030204" pitchFamily="34" charset="0"/>
                <a:ea typeface="Times New Roman" panose="02020603050405020304" pitchFamily="18" charset="0"/>
              </a:rPr>
              <a:t>bevat </a:t>
            </a:r>
            <a:r>
              <a:rPr lang="nl-NL" sz="1800">
                <a:solidFill>
                  <a:schemeClr val="bg1"/>
                </a:solidFill>
                <a:effectLst/>
                <a:latin typeface="Calibri" panose="020F0502020204030204" pitchFamily="34" charset="0"/>
                <a:ea typeface="Times New Roman" panose="02020603050405020304" pitchFamily="18" charset="0"/>
              </a:rPr>
              <a:t>o.a. veel </a:t>
            </a:r>
            <a:r>
              <a:rPr lang="nl-NL" sz="1800" dirty="0">
                <a:solidFill>
                  <a:schemeClr val="bg1"/>
                </a:solidFill>
                <a:effectLst/>
                <a:latin typeface="Calibri" panose="020F0502020204030204" pitchFamily="34" charset="0"/>
                <a:ea typeface="Times New Roman" panose="02020603050405020304" pitchFamily="18" charset="0"/>
              </a:rPr>
              <a:t>informatie over regels omtrent het gebruik van een </a:t>
            </a:r>
            <a:r>
              <a:rPr lang="nl-NL" sz="1800" dirty="0" err="1">
                <a:solidFill>
                  <a:schemeClr val="bg1"/>
                </a:solidFill>
                <a:effectLst/>
                <a:latin typeface="Calibri" panose="020F0502020204030204" pitchFamily="34" charset="0"/>
                <a:ea typeface="Times New Roman" panose="02020603050405020304" pitchFamily="18" charset="0"/>
              </a:rPr>
              <a:t>fatbike</a:t>
            </a:r>
            <a:r>
              <a:rPr lang="nl-NL" sz="1800" dirty="0">
                <a:solidFill>
                  <a:schemeClr val="bg1"/>
                </a:solidFill>
                <a:effectLst/>
                <a:latin typeface="Calibri" panose="020F0502020204030204" pitchFamily="34" charset="0"/>
                <a:ea typeface="Times New Roman" panose="02020603050405020304" pitchFamily="18" charset="0"/>
              </a:rPr>
              <a:t>.</a:t>
            </a:r>
            <a:endParaRPr lang="nl-NL" sz="18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266931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D907ACD6-F184-63D3-2BEC-972A0E0451B9}"/>
              </a:ext>
            </a:extLst>
          </p:cNvPr>
          <p:cNvSpPr/>
          <p:nvPr/>
        </p:nvSpPr>
        <p:spPr>
          <a:xfrm>
            <a:off x="6096000" y="0"/>
            <a:ext cx="6096000" cy="6858000"/>
          </a:xfrm>
          <a:prstGeom prst="rect">
            <a:avLst/>
          </a:prstGeom>
          <a:solidFill>
            <a:srgbClr val="FFD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Afbeelding 6" descr="Afbeelding met tekening, teken&#10;&#10;Automatisch gegenereerde beschrijving">
            <a:extLst>
              <a:ext uri="{FF2B5EF4-FFF2-40B4-BE49-F238E27FC236}">
                <a16:creationId xmlns:a16="http://schemas.microsoft.com/office/drawing/2014/main" id="{AB5619A3-9022-48E6-B36E-8C39FEF2BD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0864" y="1428295"/>
            <a:ext cx="4492893" cy="4001409"/>
          </a:xfrm>
          <a:prstGeom prst="rect">
            <a:avLst/>
          </a:prstGeom>
        </p:spPr>
      </p:pic>
      <p:sp>
        <p:nvSpPr>
          <p:cNvPr id="2" name="Tekstvak 1">
            <a:extLst>
              <a:ext uri="{FF2B5EF4-FFF2-40B4-BE49-F238E27FC236}">
                <a16:creationId xmlns:a16="http://schemas.microsoft.com/office/drawing/2014/main" id="{2BDACCAA-71DD-1A73-A192-4CA692F1B7B7}"/>
              </a:ext>
            </a:extLst>
          </p:cNvPr>
          <p:cNvSpPr txBox="1"/>
          <p:nvPr/>
        </p:nvSpPr>
        <p:spPr>
          <a:xfrm>
            <a:off x="7778640" y="3167390"/>
            <a:ext cx="3391786" cy="523220"/>
          </a:xfrm>
          <a:prstGeom prst="rect">
            <a:avLst/>
          </a:prstGeom>
          <a:noFill/>
        </p:spPr>
        <p:txBody>
          <a:bodyPr wrap="square" lIns="91440" tIns="45720" rIns="91440" bIns="45720" rtlCol="0" anchor="t">
            <a:spAutoFit/>
          </a:bodyPr>
          <a:lstStyle/>
          <a:p>
            <a:r>
              <a:rPr lang="nl-NL" sz="2800" b="1">
                <a:latin typeface="Arial"/>
                <a:cs typeface="Arial"/>
              </a:rPr>
              <a:t>Dank jullie wel</a:t>
            </a:r>
            <a:r>
              <a:rPr lang="nl-NL" sz="2800" b="1" dirty="0">
                <a:latin typeface="Arial"/>
                <a:cs typeface="Arial"/>
              </a:rPr>
              <a:t>!</a:t>
            </a:r>
            <a:endParaRPr lang="nl-NL" sz="2800" dirty="0">
              <a:latin typeface="Arial"/>
              <a:cs typeface="Arial"/>
            </a:endParaRPr>
          </a:p>
        </p:txBody>
      </p:sp>
    </p:spTree>
    <p:extLst>
      <p:ext uri="{BB962C8B-B14F-4D97-AF65-F5344CB8AC3E}">
        <p14:creationId xmlns:p14="http://schemas.microsoft.com/office/powerpoint/2010/main" val="41212372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D400"/>
        </a:solidFill>
        <a:effectLst/>
      </p:bgPr>
    </p:bg>
    <p:spTree>
      <p:nvGrpSpPr>
        <p:cNvPr id="1" name="">
          <a:extLst>
            <a:ext uri="{FF2B5EF4-FFF2-40B4-BE49-F238E27FC236}">
              <a16:creationId xmlns:a16="http://schemas.microsoft.com/office/drawing/2014/main" id="{DF887D78-BD60-9E85-6B4F-00A11C9F2EA7}"/>
            </a:ext>
          </a:extLst>
        </p:cNvPr>
        <p:cNvGrpSpPr/>
        <p:nvPr/>
      </p:nvGrpSpPr>
      <p:grpSpPr>
        <a:xfrm>
          <a:off x="0" y="0"/>
          <a:ext cx="0" cy="0"/>
          <a:chOff x="0" y="0"/>
          <a:chExt cx="0" cy="0"/>
        </a:xfrm>
      </p:grpSpPr>
      <p:sp>
        <p:nvSpPr>
          <p:cNvPr id="4" name="Tekstvak 3">
            <a:extLst>
              <a:ext uri="{FF2B5EF4-FFF2-40B4-BE49-F238E27FC236}">
                <a16:creationId xmlns:a16="http://schemas.microsoft.com/office/drawing/2014/main" id="{3477715C-F354-2B39-ACB9-8EAB0FDBD94F}"/>
              </a:ext>
            </a:extLst>
          </p:cNvPr>
          <p:cNvSpPr txBox="1"/>
          <p:nvPr/>
        </p:nvSpPr>
        <p:spPr>
          <a:xfrm>
            <a:off x="2819400" y="448018"/>
            <a:ext cx="6553200" cy="861774"/>
          </a:xfrm>
          <a:prstGeom prst="rect">
            <a:avLst/>
          </a:prstGeom>
          <a:noFill/>
        </p:spPr>
        <p:txBody>
          <a:bodyPr wrap="square" lIns="91440" tIns="45720" rIns="91440" bIns="45720" rtlCol="0" anchor="t">
            <a:spAutoFit/>
          </a:bodyPr>
          <a:lstStyle/>
          <a:p>
            <a:pPr algn="ctr"/>
            <a:r>
              <a:rPr lang="nl-NL" sz="5000" b="1" dirty="0">
                <a:latin typeface="Arial"/>
                <a:cs typeface="Arial"/>
              </a:rPr>
              <a:t>Vraag 2</a:t>
            </a:r>
          </a:p>
        </p:txBody>
      </p:sp>
      <p:sp>
        <p:nvSpPr>
          <p:cNvPr id="2" name="Rechthoek 1">
            <a:extLst>
              <a:ext uri="{FF2B5EF4-FFF2-40B4-BE49-F238E27FC236}">
                <a16:creationId xmlns:a16="http://schemas.microsoft.com/office/drawing/2014/main" id="{369E9547-D6E6-8FC7-8468-6744B1B78DD3}"/>
              </a:ext>
            </a:extLst>
          </p:cNvPr>
          <p:cNvSpPr/>
          <p:nvPr/>
        </p:nvSpPr>
        <p:spPr>
          <a:xfrm>
            <a:off x="0" y="0"/>
            <a:ext cx="435483" cy="6858000"/>
          </a:xfrm>
          <a:prstGeom prst="rect">
            <a:avLst/>
          </a:prstGeom>
          <a:solidFill>
            <a:srgbClr val="91CA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CE7F2939-EB59-00C2-9408-E824DEB5690F}"/>
              </a:ext>
            </a:extLst>
          </p:cNvPr>
          <p:cNvSpPr/>
          <p:nvPr/>
        </p:nvSpPr>
        <p:spPr>
          <a:xfrm>
            <a:off x="-1" y="0"/>
            <a:ext cx="435483" cy="6858000"/>
          </a:xfrm>
          <a:prstGeom prst="rect">
            <a:avLst/>
          </a:prstGeom>
          <a:solidFill>
            <a:srgbClr val="91CA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ekstvak 4">
            <a:extLst>
              <a:ext uri="{FF2B5EF4-FFF2-40B4-BE49-F238E27FC236}">
                <a16:creationId xmlns:a16="http://schemas.microsoft.com/office/drawing/2014/main" id="{B66EADDF-6B28-C549-8C06-522C143A9283}"/>
              </a:ext>
            </a:extLst>
          </p:cNvPr>
          <p:cNvSpPr txBox="1"/>
          <p:nvPr/>
        </p:nvSpPr>
        <p:spPr>
          <a:xfrm>
            <a:off x="1101512" y="2477521"/>
            <a:ext cx="10428501" cy="1902957"/>
          </a:xfrm>
          <a:prstGeom prst="rect">
            <a:avLst/>
          </a:prstGeom>
          <a:noFill/>
        </p:spPr>
        <p:txBody>
          <a:bodyPr wrap="square">
            <a:spAutoFit/>
          </a:bodyPr>
          <a:lstStyle/>
          <a:p>
            <a:pPr lvl="0">
              <a:lnSpc>
                <a:spcPct val="107000"/>
              </a:lnSpc>
            </a:pPr>
            <a:r>
              <a:rPr lang="nl-NL" sz="2800" b="1" dirty="0">
                <a:effectLst/>
                <a:latin typeface="Arial" panose="020B0604020202020204" pitchFamily="34" charset="0"/>
                <a:ea typeface="Calibri" panose="020F0502020204030204" pitchFamily="34" charset="0"/>
                <a:cs typeface="Arial" panose="020B0604020202020204" pitchFamily="34" charset="0"/>
              </a:rPr>
              <a:t>Het opvoeren van een </a:t>
            </a:r>
            <a:r>
              <a:rPr lang="nl-NL" sz="2800" b="1" dirty="0" err="1">
                <a:effectLst/>
                <a:latin typeface="Arial" panose="020B0604020202020204" pitchFamily="34" charset="0"/>
                <a:ea typeface="Calibri" panose="020F0502020204030204" pitchFamily="34" charset="0"/>
                <a:cs typeface="Arial" panose="020B0604020202020204" pitchFamily="34" charset="0"/>
              </a:rPr>
              <a:t>fatbike</a:t>
            </a:r>
            <a:r>
              <a:rPr lang="nl-NL" sz="2800" b="1" dirty="0">
                <a:effectLst/>
                <a:latin typeface="Arial" panose="020B0604020202020204" pitchFamily="34" charset="0"/>
                <a:ea typeface="Calibri" panose="020F0502020204030204" pitchFamily="34" charset="0"/>
                <a:cs typeface="Arial" panose="020B0604020202020204" pitchFamily="34" charset="0"/>
              </a:rPr>
              <a:t> is toegestaan, zolang deze maar niet harder dan 40 km/u gaat.</a:t>
            </a:r>
          </a:p>
          <a:p>
            <a:pPr marL="971550" lvl="1" indent="-514350">
              <a:lnSpc>
                <a:spcPct val="107000"/>
              </a:lnSpc>
              <a:buFont typeface="+mj-lt"/>
              <a:buAutoNum type="alphaLcParenR"/>
            </a:pPr>
            <a:r>
              <a:rPr lang="nl-NL" sz="2800" dirty="0">
                <a:effectLst/>
                <a:latin typeface="Arial" panose="020B0604020202020204" pitchFamily="34" charset="0"/>
                <a:ea typeface="Calibri" panose="020F0502020204030204" pitchFamily="34" charset="0"/>
                <a:cs typeface="Arial" panose="020B0604020202020204" pitchFamily="34" charset="0"/>
              </a:rPr>
              <a:t>Waar</a:t>
            </a:r>
          </a:p>
          <a:p>
            <a:pPr marL="971550" lvl="1" indent="-514350">
              <a:lnSpc>
                <a:spcPct val="107000"/>
              </a:lnSpc>
              <a:buFont typeface="+mj-lt"/>
              <a:buAutoNum type="alphaLcParenR"/>
            </a:pPr>
            <a:r>
              <a:rPr lang="nl-NL" sz="2800" dirty="0">
                <a:effectLst/>
                <a:latin typeface="Arial" panose="020B0604020202020204" pitchFamily="34" charset="0"/>
                <a:ea typeface="Calibri" panose="020F0502020204030204" pitchFamily="34" charset="0"/>
                <a:cs typeface="Arial" panose="020B0604020202020204" pitchFamily="34" charset="0"/>
              </a:rPr>
              <a:t>Niet waar</a:t>
            </a:r>
          </a:p>
        </p:txBody>
      </p:sp>
    </p:spTree>
    <p:extLst>
      <p:ext uri="{BB962C8B-B14F-4D97-AF65-F5344CB8AC3E}">
        <p14:creationId xmlns:p14="http://schemas.microsoft.com/office/powerpoint/2010/main" val="677582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D400"/>
        </a:solidFill>
        <a:effectLst/>
      </p:bgPr>
    </p:bg>
    <p:spTree>
      <p:nvGrpSpPr>
        <p:cNvPr id="1" name="">
          <a:extLst>
            <a:ext uri="{FF2B5EF4-FFF2-40B4-BE49-F238E27FC236}">
              <a16:creationId xmlns:a16="http://schemas.microsoft.com/office/drawing/2014/main" id="{104489E2-A109-B4E2-1800-17F4E3B7A44D}"/>
            </a:ext>
          </a:extLst>
        </p:cNvPr>
        <p:cNvGrpSpPr/>
        <p:nvPr/>
      </p:nvGrpSpPr>
      <p:grpSpPr>
        <a:xfrm>
          <a:off x="0" y="0"/>
          <a:ext cx="0" cy="0"/>
          <a:chOff x="0" y="0"/>
          <a:chExt cx="0" cy="0"/>
        </a:xfrm>
      </p:grpSpPr>
      <p:sp>
        <p:nvSpPr>
          <p:cNvPr id="4" name="Tekstvak 3">
            <a:extLst>
              <a:ext uri="{FF2B5EF4-FFF2-40B4-BE49-F238E27FC236}">
                <a16:creationId xmlns:a16="http://schemas.microsoft.com/office/drawing/2014/main" id="{339846D8-4C9B-D753-C208-D9D5C972D4DF}"/>
              </a:ext>
            </a:extLst>
          </p:cNvPr>
          <p:cNvSpPr txBox="1"/>
          <p:nvPr/>
        </p:nvSpPr>
        <p:spPr>
          <a:xfrm>
            <a:off x="2819400" y="448018"/>
            <a:ext cx="6553200" cy="861774"/>
          </a:xfrm>
          <a:prstGeom prst="rect">
            <a:avLst/>
          </a:prstGeom>
          <a:noFill/>
        </p:spPr>
        <p:txBody>
          <a:bodyPr wrap="square" lIns="91440" tIns="45720" rIns="91440" bIns="45720" rtlCol="0" anchor="t">
            <a:spAutoFit/>
          </a:bodyPr>
          <a:lstStyle/>
          <a:p>
            <a:pPr algn="ctr"/>
            <a:r>
              <a:rPr lang="nl-NL" sz="5000" b="1" dirty="0">
                <a:latin typeface="Arial"/>
                <a:cs typeface="Arial"/>
              </a:rPr>
              <a:t>Vraag 3</a:t>
            </a:r>
          </a:p>
        </p:txBody>
      </p:sp>
      <p:sp>
        <p:nvSpPr>
          <p:cNvPr id="2" name="Rechthoek 1">
            <a:extLst>
              <a:ext uri="{FF2B5EF4-FFF2-40B4-BE49-F238E27FC236}">
                <a16:creationId xmlns:a16="http://schemas.microsoft.com/office/drawing/2014/main" id="{BA847287-47BD-BB96-6B86-B30289E09737}"/>
              </a:ext>
            </a:extLst>
          </p:cNvPr>
          <p:cNvSpPr/>
          <p:nvPr/>
        </p:nvSpPr>
        <p:spPr>
          <a:xfrm>
            <a:off x="0" y="0"/>
            <a:ext cx="435483" cy="6858000"/>
          </a:xfrm>
          <a:prstGeom prst="rect">
            <a:avLst/>
          </a:prstGeom>
          <a:solidFill>
            <a:srgbClr val="91CA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F0833926-B49C-4D38-954A-7E7F5FA2F47C}"/>
              </a:ext>
            </a:extLst>
          </p:cNvPr>
          <p:cNvSpPr/>
          <p:nvPr/>
        </p:nvSpPr>
        <p:spPr>
          <a:xfrm>
            <a:off x="-1" y="0"/>
            <a:ext cx="435483" cy="6858000"/>
          </a:xfrm>
          <a:prstGeom prst="rect">
            <a:avLst/>
          </a:prstGeom>
          <a:solidFill>
            <a:srgbClr val="91CA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ekstvak 4">
            <a:extLst>
              <a:ext uri="{FF2B5EF4-FFF2-40B4-BE49-F238E27FC236}">
                <a16:creationId xmlns:a16="http://schemas.microsoft.com/office/drawing/2014/main" id="{2EF5FDBC-88FC-0211-2BFF-C338678C8C4D}"/>
              </a:ext>
            </a:extLst>
          </p:cNvPr>
          <p:cNvSpPr txBox="1"/>
          <p:nvPr/>
        </p:nvSpPr>
        <p:spPr>
          <a:xfrm>
            <a:off x="1258674" y="2477521"/>
            <a:ext cx="10428501" cy="1902957"/>
          </a:xfrm>
          <a:prstGeom prst="rect">
            <a:avLst/>
          </a:prstGeom>
          <a:noFill/>
        </p:spPr>
        <p:txBody>
          <a:bodyPr wrap="square">
            <a:spAutoFit/>
          </a:bodyPr>
          <a:lstStyle/>
          <a:p>
            <a:pPr lvl="0">
              <a:lnSpc>
                <a:spcPct val="107000"/>
              </a:lnSpc>
            </a:pPr>
            <a:r>
              <a:rPr lang="nl-NL" sz="2800" b="1" dirty="0">
                <a:effectLst/>
                <a:latin typeface="Arial" panose="020B0604020202020204" pitchFamily="34" charset="0"/>
                <a:ea typeface="Calibri" panose="020F0502020204030204" pitchFamily="34" charset="0"/>
                <a:cs typeface="Arial" panose="020B0604020202020204" pitchFamily="34" charset="0"/>
              </a:rPr>
              <a:t>Als je schade veroorzaakt met een opgevoerde </a:t>
            </a:r>
            <a:r>
              <a:rPr lang="nl-NL" sz="2800" b="1" dirty="0" err="1">
                <a:effectLst/>
                <a:latin typeface="Arial" panose="020B0604020202020204" pitchFamily="34" charset="0"/>
                <a:ea typeface="Calibri" panose="020F0502020204030204" pitchFamily="34" charset="0"/>
                <a:cs typeface="Arial" panose="020B0604020202020204" pitchFamily="34" charset="0"/>
              </a:rPr>
              <a:t>fatbike</a:t>
            </a:r>
            <a:r>
              <a:rPr lang="nl-NL" sz="2800" b="1" dirty="0">
                <a:effectLst/>
                <a:latin typeface="Arial" panose="020B0604020202020204" pitchFamily="34" charset="0"/>
                <a:ea typeface="Calibri" panose="020F0502020204030204" pitchFamily="34" charset="0"/>
                <a:cs typeface="Arial" panose="020B0604020202020204" pitchFamily="34" charset="0"/>
              </a:rPr>
              <a:t>, ben je daarvoor niet verzekerd.</a:t>
            </a:r>
          </a:p>
          <a:p>
            <a:pPr marL="971550" lvl="1" indent="-514350">
              <a:lnSpc>
                <a:spcPct val="107000"/>
              </a:lnSpc>
              <a:buFont typeface="+mj-lt"/>
              <a:buAutoNum type="alphaLcParenR"/>
            </a:pPr>
            <a:r>
              <a:rPr lang="nl-NL" sz="2800" dirty="0">
                <a:effectLst/>
                <a:latin typeface="Arial" panose="020B0604020202020204" pitchFamily="34" charset="0"/>
                <a:ea typeface="Calibri" panose="020F0502020204030204" pitchFamily="34" charset="0"/>
                <a:cs typeface="Arial" panose="020B0604020202020204" pitchFamily="34" charset="0"/>
              </a:rPr>
              <a:t>Waar</a:t>
            </a:r>
          </a:p>
          <a:p>
            <a:pPr marL="971550" lvl="1" indent="-514350">
              <a:lnSpc>
                <a:spcPct val="107000"/>
              </a:lnSpc>
              <a:buFont typeface="+mj-lt"/>
              <a:buAutoNum type="alphaLcParenR"/>
            </a:pPr>
            <a:r>
              <a:rPr lang="nl-NL" sz="2800" dirty="0">
                <a:effectLst/>
                <a:latin typeface="Arial" panose="020B0604020202020204" pitchFamily="34" charset="0"/>
                <a:ea typeface="Calibri" panose="020F0502020204030204" pitchFamily="34" charset="0"/>
                <a:cs typeface="Arial" panose="020B0604020202020204" pitchFamily="34" charset="0"/>
              </a:rPr>
              <a:t>Niet waar</a:t>
            </a:r>
          </a:p>
        </p:txBody>
      </p:sp>
    </p:spTree>
    <p:extLst>
      <p:ext uri="{BB962C8B-B14F-4D97-AF65-F5344CB8AC3E}">
        <p14:creationId xmlns:p14="http://schemas.microsoft.com/office/powerpoint/2010/main" val="7919696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D400"/>
        </a:solidFill>
        <a:effectLst/>
      </p:bgPr>
    </p:bg>
    <p:spTree>
      <p:nvGrpSpPr>
        <p:cNvPr id="1" name="">
          <a:extLst>
            <a:ext uri="{FF2B5EF4-FFF2-40B4-BE49-F238E27FC236}">
              <a16:creationId xmlns:a16="http://schemas.microsoft.com/office/drawing/2014/main" id="{4BB58EF3-7545-FE03-50D8-03350700ABAF}"/>
            </a:ext>
          </a:extLst>
        </p:cNvPr>
        <p:cNvGrpSpPr/>
        <p:nvPr/>
      </p:nvGrpSpPr>
      <p:grpSpPr>
        <a:xfrm>
          <a:off x="0" y="0"/>
          <a:ext cx="0" cy="0"/>
          <a:chOff x="0" y="0"/>
          <a:chExt cx="0" cy="0"/>
        </a:xfrm>
      </p:grpSpPr>
      <p:sp>
        <p:nvSpPr>
          <p:cNvPr id="4" name="Tekstvak 3">
            <a:extLst>
              <a:ext uri="{FF2B5EF4-FFF2-40B4-BE49-F238E27FC236}">
                <a16:creationId xmlns:a16="http://schemas.microsoft.com/office/drawing/2014/main" id="{A96541DB-89B7-37E0-35E9-AEE966B24346}"/>
              </a:ext>
            </a:extLst>
          </p:cNvPr>
          <p:cNvSpPr txBox="1"/>
          <p:nvPr/>
        </p:nvSpPr>
        <p:spPr>
          <a:xfrm>
            <a:off x="2819400" y="448018"/>
            <a:ext cx="6553200" cy="861774"/>
          </a:xfrm>
          <a:prstGeom prst="rect">
            <a:avLst/>
          </a:prstGeom>
          <a:noFill/>
        </p:spPr>
        <p:txBody>
          <a:bodyPr wrap="square" lIns="91440" tIns="45720" rIns="91440" bIns="45720" rtlCol="0" anchor="t">
            <a:spAutoFit/>
          </a:bodyPr>
          <a:lstStyle/>
          <a:p>
            <a:pPr algn="ctr"/>
            <a:r>
              <a:rPr lang="nl-NL" sz="5000" b="1" dirty="0">
                <a:latin typeface="Arial"/>
                <a:cs typeface="Arial"/>
              </a:rPr>
              <a:t>Vraag 4</a:t>
            </a:r>
          </a:p>
        </p:txBody>
      </p:sp>
      <p:sp>
        <p:nvSpPr>
          <p:cNvPr id="2" name="Rechthoek 1">
            <a:extLst>
              <a:ext uri="{FF2B5EF4-FFF2-40B4-BE49-F238E27FC236}">
                <a16:creationId xmlns:a16="http://schemas.microsoft.com/office/drawing/2014/main" id="{9EBBCDBA-E4F3-5941-8E2D-E4F4244180F8}"/>
              </a:ext>
            </a:extLst>
          </p:cNvPr>
          <p:cNvSpPr/>
          <p:nvPr/>
        </p:nvSpPr>
        <p:spPr>
          <a:xfrm>
            <a:off x="0" y="0"/>
            <a:ext cx="435483" cy="6858000"/>
          </a:xfrm>
          <a:prstGeom prst="rect">
            <a:avLst/>
          </a:prstGeom>
          <a:solidFill>
            <a:srgbClr val="91CA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55A2B89D-4331-223E-6715-F4D4C86FF00E}"/>
              </a:ext>
            </a:extLst>
          </p:cNvPr>
          <p:cNvSpPr/>
          <p:nvPr/>
        </p:nvSpPr>
        <p:spPr>
          <a:xfrm>
            <a:off x="-1" y="0"/>
            <a:ext cx="435483" cy="6858000"/>
          </a:xfrm>
          <a:prstGeom prst="rect">
            <a:avLst/>
          </a:prstGeom>
          <a:solidFill>
            <a:srgbClr val="91CA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ekstvak 4">
            <a:extLst>
              <a:ext uri="{FF2B5EF4-FFF2-40B4-BE49-F238E27FC236}">
                <a16:creationId xmlns:a16="http://schemas.microsoft.com/office/drawing/2014/main" id="{8BDA6B77-767F-D9D6-0D52-5EE11B6FB582}"/>
              </a:ext>
            </a:extLst>
          </p:cNvPr>
          <p:cNvSpPr txBox="1"/>
          <p:nvPr/>
        </p:nvSpPr>
        <p:spPr>
          <a:xfrm>
            <a:off x="1101512" y="2477521"/>
            <a:ext cx="10428501" cy="2363980"/>
          </a:xfrm>
          <a:prstGeom prst="rect">
            <a:avLst/>
          </a:prstGeom>
          <a:noFill/>
        </p:spPr>
        <p:txBody>
          <a:bodyPr wrap="square">
            <a:spAutoFit/>
          </a:bodyPr>
          <a:lstStyle/>
          <a:p>
            <a:pPr lvl="0">
              <a:lnSpc>
                <a:spcPct val="107000"/>
              </a:lnSpc>
            </a:pPr>
            <a:r>
              <a:rPr lang="nl-NL" sz="2800" b="1" dirty="0">
                <a:effectLst/>
                <a:latin typeface="Arial" panose="020B0604020202020204" pitchFamily="34" charset="0"/>
                <a:ea typeface="Calibri" panose="020F0502020204030204" pitchFamily="34" charset="0"/>
                <a:cs typeface="Arial" panose="020B0604020202020204" pitchFamily="34" charset="0"/>
              </a:rPr>
              <a:t>Procentueel gezien belanden er nog altijd meer mensen in het ziekenhuis na een ongeluk met een normale e-bike dan met een </a:t>
            </a:r>
            <a:r>
              <a:rPr lang="nl-NL" sz="2800" b="1" dirty="0" err="1">
                <a:effectLst/>
                <a:latin typeface="Arial" panose="020B0604020202020204" pitchFamily="34" charset="0"/>
                <a:ea typeface="Calibri" panose="020F0502020204030204" pitchFamily="34" charset="0"/>
                <a:cs typeface="Arial" panose="020B0604020202020204" pitchFamily="34" charset="0"/>
              </a:rPr>
              <a:t>fatbike</a:t>
            </a:r>
            <a:r>
              <a:rPr lang="nl-NL" sz="2800" b="1" dirty="0">
                <a:effectLst/>
                <a:latin typeface="Arial" panose="020B0604020202020204" pitchFamily="34" charset="0"/>
                <a:ea typeface="Calibri" panose="020F0502020204030204" pitchFamily="34" charset="0"/>
                <a:cs typeface="Arial" panose="020B0604020202020204" pitchFamily="34" charset="0"/>
              </a:rPr>
              <a:t>.</a:t>
            </a:r>
          </a:p>
          <a:p>
            <a:pPr marL="971550" lvl="1" indent="-514350">
              <a:lnSpc>
                <a:spcPct val="107000"/>
              </a:lnSpc>
              <a:buFont typeface="+mj-lt"/>
              <a:buAutoNum type="alphaLcParenR"/>
            </a:pPr>
            <a:r>
              <a:rPr lang="nl-NL" sz="2800" dirty="0">
                <a:effectLst/>
                <a:latin typeface="Arial" panose="020B0604020202020204" pitchFamily="34" charset="0"/>
                <a:ea typeface="Calibri" panose="020F0502020204030204" pitchFamily="34" charset="0"/>
                <a:cs typeface="Arial" panose="020B0604020202020204" pitchFamily="34" charset="0"/>
              </a:rPr>
              <a:t>Waar </a:t>
            </a:r>
          </a:p>
          <a:p>
            <a:pPr marL="971550" lvl="1" indent="-514350">
              <a:lnSpc>
                <a:spcPct val="107000"/>
              </a:lnSpc>
              <a:buFont typeface="+mj-lt"/>
              <a:buAutoNum type="alphaLcParenR"/>
            </a:pPr>
            <a:r>
              <a:rPr lang="nl-NL" sz="2800" dirty="0">
                <a:effectLst/>
                <a:latin typeface="Arial" panose="020B0604020202020204" pitchFamily="34" charset="0"/>
                <a:ea typeface="Calibri" panose="020F0502020204030204" pitchFamily="34" charset="0"/>
                <a:cs typeface="Arial" panose="020B0604020202020204" pitchFamily="34" charset="0"/>
              </a:rPr>
              <a:t>Niet waar </a:t>
            </a:r>
          </a:p>
        </p:txBody>
      </p:sp>
    </p:spTree>
    <p:extLst>
      <p:ext uri="{BB962C8B-B14F-4D97-AF65-F5344CB8AC3E}">
        <p14:creationId xmlns:p14="http://schemas.microsoft.com/office/powerpoint/2010/main" val="36925964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D400"/>
        </a:solidFill>
        <a:effectLst/>
      </p:bgPr>
    </p:bg>
    <p:spTree>
      <p:nvGrpSpPr>
        <p:cNvPr id="1" name="">
          <a:extLst>
            <a:ext uri="{FF2B5EF4-FFF2-40B4-BE49-F238E27FC236}">
              <a16:creationId xmlns:a16="http://schemas.microsoft.com/office/drawing/2014/main" id="{628E460F-BA13-73AC-769C-3399E07038D6}"/>
            </a:ext>
          </a:extLst>
        </p:cNvPr>
        <p:cNvGrpSpPr/>
        <p:nvPr/>
      </p:nvGrpSpPr>
      <p:grpSpPr>
        <a:xfrm>
          <a:off x="0" y="0"/>
          <a:ext cx="0" cy="0"/>
          <a:chOff x="0" y="0"/>
          <a:chExt cx="0" cy="0"/>
        </a:xfrm>
      </p:grpSpPr>
      <p:sp>
        <p:nvSpPr>
          <p:cNvPr id="4" name="Tekstvak 3">
            <a:extLst>
              <a:ext uri="{FF2B5EF4-FFF2-40B4-BE49-F238E27FC236}">
                <a16:creationId xmlns:a16="http://schemas.microsoft.com/office/drawing/2014/main" id="{EEB4288E-66E6-ACC2-DCA7-327D56FB5A22}"/>
              </a:ext>
            </a:extLst>
          </p:cNvPr>
          <p:cNvSpPr txBox="1"/>
          <p:nvPr/>
        </p:nvSpPr>
        <p:spPr>
          <a:xfrm>
            <a:off x="2819400" y="448018"/>
            <a:ext cx="6553200" cy="861774"/>
          </a:xfrm>
          <a:prstGeom prst="rect">
            <a:avLst/>
          </a:prstGeom>
          <a:noFill/>
        </p:spPr>
        <p:txBody>
          <a:bodyPr wrap="square" lIns="91440" tIns="45720" rIns="91440" bIns="45720" rtlCol="0" anchor="t">
            <a:spAutoFit/>
          </a:bodyPr>
          <a:lstStyle/>
          <a:p>
            <a:pPr algn="ctr"/>
            <a:r>
              <a:rPr lang="nl-NL" sz="5000" b="1" dirty="0">
                <a:latin typeface="Arial"/>
                <a:cs typeface="Arial"/>
              </a:rPr>
              <a:t>Vraag 5</a:t>
            </a:r>
          </a:p>
        </p:txBody>
      </p:sp>
      <p:sp>
        <p:nvSpPr>
          <p:cNvPr id="2" name="Rechthoek 1">
            <a:extLst>
              <a:ext uri="{FF2B5EF4-FFF2-40B4-BE49-F238E27FC236}">
                <a16:creationId xmlns:a16="http://schemas.microsoft.com/office/drawing/2014/main" id="{C25D7FF5-7887-7098-800A-B325E1C6FCC6}"/>
              </a:ext>
            </a:extLst>
          </p:cNvPr>
          <p:cNvSpPr/>
          <p:nvPr/>
        </p:nvSpPr>
        <p:spPr>
          <a:xfrm>
            <a:off x="0" y="0"/>
            <a:ext cx="435483" cy="6858000"/>
          </a:xfrm>
          <a:prstGeom prst="rect">
            <a:avLst/>
          </a:prstGeom>
          <a:solidFill>
            <a:srgbClr val="91CA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88567177-9D8A-5D5C-488C-08B6408CE07B}"/>
              </a:ext>
            </a:extLst>
          </p:cNvPr>
          <p:cNvSpPr/>
          <p:nvPr/>
        </p:nvSpPr>
        <p:spPr>
          <a:xfrm>
            <a:off x="-1" y="0"/>
            <a:ext cx="435483" cy="6858000"/>
          </a:xfrm>
          <a:prstGeom prst="rect">
            <a:avLst/>
          </a:prstGeom>
          <a:solidFill>
            <a:srgbClr val="91CA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ekstvak 4">
            <a:extLst>
              <a:ext uri="{FF2B5EF4-FFF2-40B4-BE49-F238E27FC236}">
                <a16:creationId xmlns:a16="http://schemas.microsoft.com/office/drawing/2014/main" id="{A39219C6-A1CF-944A-9C8D-4B0A1E69C1F6}"/>
              </a:ext>
            </a:extLst>
          </p:cNvPr>
          <p:cNvSpPr txBox="1"/>
          <p:nvPr/>
        </p:nvSpPr>
        <p:spPr>
          <a:xfrm>
            <a:off x="1101512" y="2477521"/>
            <a:ext cx="10428501" cy="2825004"/>
          </a:xfrm>
          <a:prstGeom prst="rect">
            <a:avLst/>
          </a:prstGeom>
          <a:noFill/>
        </p:spPr>
        <p:txBody>
          <a:bodyPr wrap="square">
            <a:spAutoFit/>
          </a:bodyPr>
          <a:lstStyle/>
          <a:p>
            <a:pPr lvl="0">
              <a:lnSpc>
                <a:spcPct val="107000"/>
              </a:lnSpc>
            </a:pPr>
            <a:r>
              <a:rPr lang="nl-NL" sz="2800" b="1" dirty="0">
                <a:effectLst/>
                <a:latin typeface="Arial" panose="020B0604020202020204" pitchFamily="34" charset="0"/>
                <a:ea typeface="Calibri" panose="020F0502020204030204" pitchFamily="34" charset="0"/>
                <a:cs typeface="Arial" panose="020B0604020202020204" pitchFamily="34" charset="0"/>
              </a:rPr>
              <a:t>Wat is de belangrijkste reden dat veel mensen gewisseld zijn van een snorfiets naar een </a:t>
            </a:r>
            <a:r>
              <a:rPr lang="nl-NL" sz="2800" b="1" dirty="0" err="1">
                <a:effectLst/>
                <a:latin typeface="Arial" panose="020B0604020202020204" pitchFamily="34" charset="0"/>
                <a:ea typeface="Calibri" panose="020F0502020204030204" pitchFamily="34" charset="0"/>
                <a:cs typeface="Arial" panose="020B0604020202020204" pitchFamily="34" charset="0"/>
              </a:rPr>
              <a:t>fatbike</a:t>
            </a:r>
            <a:r>
              <a:rPr lang="nl-NL" sz="2800" b="1" dirty="0">
                <a:effectLst/>
                <a:latin typeface="Arial" panose="020B0604020202020204" pitchFamily="34" charset="0"/>
                <a:ea typeface="Calibri" panose="020F0502020204030204" pitchFamily="34" charset="0"/>
                <a:cs typeface="Arial" panose="020B0604020202020204" pitchFamily="34" charset="0"/>
              </a:rPr>
              <a:t>?</a:t>
            </a:r>
          </a:p>
          <a:p>
            <a:pPr marL="971550" lvl="1" indent="-514350">
              <a:lnSpc>
                <a:spcPct val="107000"/>
              </a:lnSpc>
              <a:buFont typeface="+mj-lt"/>
              <a:buAutoNum type="alphaLcParenR"/>
            </a:pPr>
            <a:r>
              <a:rPr lang="nl-NL" sz="2800" dirty="0">
                <a:effectLst/>
                <a:latin typeface="Arial" panose="020B0604020202020204" pitchFamily="34" charset="0"/>
                <a:ea typeface="Calibri" panose="020F0502020204030204" pitchFamily="34" charset="0"/>
                <a:cs typeface="Arial" panose="020B0604020202020204" pitchFamily="34" charset="0"/>
              </a:rPr>
              <a:t>Een </a:t>
            </a:r>
            <a:r>
              <a:rPr lang="nl-NL" sz="2800" dirty="0" err="1">
                <a:effectLst/>
                <a:latin typeface="Arial" panose="020B0604020202020204" pitchFamily="34" charset="0"/>
                <a:ea typeface="Calibri" panose="020F0502020204030204" pitchFamily="34" charset="0"/>
                <a:cs typeface="Arial" panose="020B0604020202020204" pitchFamily="34" charset="0"/>
              </a:rPr>
              <a:t>fatbike</a:t>
            </a:r>
            <a:r>
              <a:rPr lang="nl-NL" sz="2800" dirty="0">
                <a:effectLst/>
                <a:latin typeface="Arial" panose="020B0604020202020204" pitchFamily="34" charset="0"/>
                <a:ea typeface="Calibri" panose="020F0502020204030204" pitchFamily="34" charset="0"/>
                <a:cs typeface="Arial" panose="020B0604020202020204" pitchFamily="34" charset="0"/>
              </a:rPr>
              <a:t> is mooier </a:t>
            </a:r>
          </a:p>
          <a:p>
            <a:pPr marL="971550" lvl="1" indent="-514350">
              <a:lnSpc>
                <a:spcPct val="107000"/>
              </a:lnSpc>
              <a:buFont typeface="+mj-lt"/>
              <a:buAutoNum type="alphaLcParenR"/>
            </a:pPr>
            <a:r>
              <a:rPr lang="nl-NL" sz="2800" dirty="0">
                <a:effectLst/>
                <a:latin typeface="Arial" panose="020B0604020202020204" pitchFamily="34" charset="0"/>
                <a:ea typeface="Calibri" panose="020F0502020204030204" pitchFamily="34" charset="0"/>
                <a:cs typeface="Arial" panose="020B0604020202020204" pitchFamily="34" charset="0"/>
              </a:rPr>
              <a:t>De helmplicht bij de snorfiets </a:t>
            </a:r>
          </a:p>
          <a:p>
            <a:pPr marL="971550" lvl="1" indent="-514350">
              <a:lnSpc>
                <a:spcPct val="107000"/>
              </a:lnSpc>
              <a:buFont typeface="+mj-lt"/>
              <a:buAutoNum type="alphaLcParenR"/>
            </a:pPr>
            <a:r>
              <a:rPr lang="nl-NL" sz="2800" dirty="0">
                <a:effectLst/>
                <a:latin typeface="Arial" panose="020B0604020202020204" pitchFamily="34" charset="0"/>
                <a:ea typeface="Calibri" panose="020F0502020204030204" pitchFamily="34" charset="0"/>
                <a:cs typeface="Arial" panose="020B0604020202020204" pitchFamily="34" charset="0"/>
              </a:rPr>
              <a:t>Een </a:t>
            </a:r>
            <a:r>
              <a:rPr lang="nl-NL" sz="2800" dirty="0" err="1">
                <a:effectLst/>
                <a:latin typeface="Arial" panose="020B0604020202020204" pitchFamily="34" charset="0"/>
                <a:ea typeface="Calibri" panose="020F0502020204030204" pitchFamily="34" charset="0"/>
                <a:cs typeface="Arial" panose="020B0604020202020204" pitchFamily="34" charset="0"/>
              </a:rPr>
              <a:t>fatbike</a:t>
            </a:r>
            <a:r>
              <a:rPr lang="nl-NL" sz="2800" dirty="0">
                <a:effectLst/>
                <a:latin typeface="Arial" panose="020B0604020202020204" pitchFamily="34" charset="0"/>
                <a:ea typeface="Calibri" panose="020F0502020204030204" pitchFamily="34" charset="0"/>
                <a:cs typeface="Arial" panose="020B0604020202020204" pitchFamily="34" charset="0"/>
              </a:rPr>
              <a:t> kan harder</a:t>
            </a:r>
          </a:p>
          <a:p>
            <a:pPr marL="971550" lvl="1" indent="-514350">
              <a:lnSpc>
                <a:spcPct val="107000"/>
              </a:lnSpc>
              <a:buFont typeface="+mj-lt"/>
              <a:buAutoNum type="alphaLcParenR"/>
            </a:pPr>
            <a:r>
              <a:rPr lang="nl-NL" sz="2800" dirty="0">
                <a:effectLst/>
                <a:latin typeface="Arial" panose="020B0604020202020204" pitchFamily="34" charset="0"/>
                <a:ea typeface="Calibri" panose="020F0502020204030204" pitchFamily="34" charset="0"/>
                <a:cs typeface="Arial" panose="020B0604020202020204" pitchFamily="34" charset="0"/>
              </a:rPr>
              <a:t>Een </a:t>
            </a:r>
            <a:r>
              <a:rPr lang="nl-NL" sz="2800" dirty="0" err="1">
                <a:effectLst/>
                <a:latin typeface="Arial" panose="020B0604020202020204" pitchFamily="34" charset="0"/>
                <a:ea typeface="Calibri" panose="020F0502020204030204" pitchFamily="34" charset="0"/>
                <a:cs typeface="Arial" panose="020B0604020202020204" pitchFamily="34" charset="0"/>
              </a:rPr>
              <a:t>fatbike</a:t>
            </a:r>
            <a:r>
              <a:rPr lang="nl-NL" sz="2800" dirty="0">
                <a:effectLst/>
                <a:latin typeface="Arial" panose="020B0604020202020204" pitchFamily="34" charset="0"/>
                <a:ea typeface="Calibri" panose="020F0502020204030204" pitchFamily="34" charset="0"/>
                <a:cs typeface="Arial" panose="020B0604020202020204" pitchFamily="34" charset="0"/>
              </a:rPr>
              <a:t> is makkelijker te parkeren dan een snorfiets </a:t>
            </a:r>
          </a:p>
        </p:txBody>
      </p:sp>
    </p:spTree>
    <p:extLst>
      <p:ext uri="{BB962C8B-B14F-4D97-AF65-F5344CB8AC3E}">
        <p14:creationId xmlns:p14="http://schemas.microsoft.com/office/powerpoint/2010/main" val="18734676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D400"/>
        </a:solidFill>
        <a:effectLst/>
      </p:bgPr>
    </p:bg>
    <p:spTree>
      <p:nvGrpSpPr>
        <p:cNvPr id="1" name="">
          <a:extLst>
            <a:ext uri="{FF2B5EF4-FFF2-40B4-BE49-F238E27FC236}">
              <a16:creationId xmlns:a16="http://schemas.microsoft.com/office/drawing/2014/main" id="{3F813598-75EC-8AC5-3480-64FE45DEA4A3}"/>
            </a:ext>
          </a:extLst>
        </p:cNvPr>
        <p:cNvGrpSpPr/>
        <p:nvPr/>
      </p:nvGrpSpPr>
      <p:grpSpPr>
        <a:xfrm>
          <a:off x="0" y="0"/>
          <a:ext cx="0" cy="0"/>
          <a:chOff x="0" y="0"/>
          <a:chExt cx="0" cy="0"/>
        </a:xfrm>
      </p:grpSpPr>
      <p:sp>
        <p:nvSpPr>
          <p:cNvPr id="4" name="Tekstvak 3">
            <a:extLst>
              <a:ext uri="{FF2B5EF4-FFF2-40B4-BE49-F238E27FC236}">
                <a16:creationId xmlns:a16="http://schemas.microsoft.com/office/drawing/2014/main" id="{32A7A6F6-F414-066A-05FC-88BBE314FF06}"/>
              </a:ext>
            </a:extLst>
          </p:cNvPr>
          <p:cNvSpPr txBox="1"/>
          <p:nvPr/>
        </p:nvSpPr>
        <p:spPr>
          <a:xfrm>
            <a:off x="2819400" y="448018"/>
            <a:ext cx="6553200" cy="861774"/>
          </a:xfrm>
          <a:prstGeom prst="rect">
            <a:avLst/>
          </a:prstGeom>
          <a:noFill/>
        </p:spPr>
        <p:txBody>
          <a:bodyPr wrap="square" lIns="91440" tIns="45720" rIns="91440" bIns="45720" rtlCol="0" anchor="t">
            <a:spAutoFit/>
          </a:bodyPr>
          <a:lstStyle/>
          <a:p>
            <a:pPr algn="ctr"/>
            <a:r>
              <a:rPr lang="nl-NL" sz="5000" b="1" dirty="0">
                <a:latin typeface="Arial"/>
                <a:cs typeface="Arial"/>
              </a:rPr>
              <a:t>Vraag 6</a:t>
            </a:r>
          </a:p>
        </p:txBody>
      </p:sp>
      <p:sp>
        <p:nvSpPr>
          <p:cNvPr id="2" name="Rechthoek 1">
            <a:extLst>
              <a:ext uri="{FF2B5EF4-FFF2-40B4-BE49-F238E27FC236}">
                <a16:creationId xmlns:a16="http://schemas.microsoft.com/office/drawing/2014/main" id="{B582406F-3875-6BBD-C62F-B09AB939895A}"/>
              </a:ext>
            </a:extLst>
          </p:cNvPr>
          <p:cNvSpPr/>
          <p:nvPr/>
        </p:nvSpPr>
        <p:spPr>
          <a:xfrm>
            <a:off x="0" y="0"/>
            <a:ext cx="435483" cy="6858000"/>
          </a:xfrm>
          <a:prstGeom prst="rect">
            <a:avLst/>
          </a:prstGeom>
          <a:solidFill>
            <a:srgbClr val="91CA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4BFF035C-BA27-66DC-A13E-39FFC8081FC7}"/>
              </a:ext>
            </a:extLst>
          </p:cNvPr>
          <p:cNvSpPr/>
          <p:nvPr/>
        </p:nvSpPr>
        <p:spPr>
          <a:xfrm>
            <a:off x="-1" y="0"/>
            <a:ext cx="435483" cy="6858000"/>
          </a:xfrm>
          <a:prstGeom prst="rect">
            <a:avLst/>
          </a:prstGeom>
          <a:solidFill>
            <a:srgbClr val="91CA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ekstvak 4">
            <a:extLst>
              <a:ext uri="{FF2B5EF4-FFF2-40B4-BE49-F238E27FC236}">
                <a16:creationId xmlns:a16="http://schemas.microsoft.com/office/drawing/2014/main" id="{325591AE-5B31-5C6E-E9A4-9FBAF2920233}"/>
              </a:ext>
            </a:extLst>
          </p:cNvPr>
          <p:cNvSpPr txBox="1"/>
          <p:nvPr/>
        </p:nvSpPr>
        <p:spPr>
          <a:xfrm>
            <a:off x="1101512" y="2477521"/>
            <a:ext cx="10428501" cy="1902957"/>
          </a:xfrm>
          <a:prstGeom prst="rect">
            <a:avLst/>
          </a:prstGeom>
          <a:noFill/>
        </p:spPr>
        <p:txBody>
          <a:bodyPr wrap="square">
            <a:spAutoFit/>
          </a:bodyPr>
          <a:lstStyle/>
          <a:p>
            <a:pPr lvl="0">
              <a:lnSpc>
                <a:spcPct val="107000"/>
              </a:lnSpc>
            </a:pPr>
            <a:r>
              <a:rPr lang="nl-NL" sz="2800" b="1" dirty="0">
                <a:effectLst/>
                <a:latin typeface="Arial" panose="020B0604020202020204" pitchFamily="34" charset="0"/>
                <a:ea typeface="Calibri" panose="020F0502020204030204" pitchFamily="34" charset="0"/>
                <a:cs typeface="Arial" panose="020B0604020202020204" pitchFamily="34" charset="0"/>
              </a:rPr>
              <a:t>Als je één biertje hebt gedronken, mag je daarna sowieso met de scooter naar huis rijden.</a:t>
            </a:r>
          </a:p>
          <a:p>
            <a:pPr marL="971550" lvl="1" indent="-514350">
              <a:lnSpc>
                <a:spcPct val="107000"/>
              </a:lnSpc>
              <a:buFont typeface="+mj-lt"/>
              <a:buAutoNum type="alphaLcParenR"/>
            </a:pPr>
            <a:r>
              <a:rPr lang="nl-NL" sz="2800" dirty="0">
                <a:effectLst/>
                <a:latin typeface="Arial" panose="020B0604020202020204" pitchFamily="34" charset="0"/>
                <a:ea typeface="Calibri" panose="020F0502020204030204" pitchFamily="34" charset="0"/>
                <a:cs typeface="Arial" panose="020B0604020202020204" pitchFamily="34" charset="0"/>
              </a:rPr>
              <a:t>Waar</a:t>
            </a:r>
          </a:p>
          <a:p>
            <a:pPr marL="971550" lvl="1" indent="-514350">
              <a:lnSpc>
                <a:spcPct val="107000"/>
              </a:lnSpc>
              <a:buFont typeface="+mj-lt"/>
              <a:buAutoNum type="alphaLcParenR"/>
            </a:pPr>
            <a:r>
              <a:rPr lang="nl-NL" sz="2800" dirty="0">
                <a:effectLst/>
                <a:latin typeface="Arial" panose="020B0604020202020204" pitchFamily="34" charset="0"/>
                <a:ea typeface="Calibri" panose="020F0502020204030204" pitchFamily="34" charset="0"/>
                <a:cs typeface="Arial" panose="020B0604020202020204" pitchFamily="34" charset="0"/>
              </a:rPr>
              <a:t>Niet waar</a:t>
            </a:r>
          </a:p>
        </p:txBody>
      </p:sp>
    </p:spTree>
    <p:extLst>
      <p:ext uri="{BB962C8B-B14F-4D97-AF65-F5344CB8AC3E}">
        <p14:creationId xmlns:p14="http://schemas.microsoft.com/office/powerpoint/2010/main" val="3818011154"/>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7cf0d5d1-7964-499c-af15-faef923d0d5f" xsi:nil="true"/>
    <lcf76f155ced4ddcb4097134ff3c332f xmlns="78536850-ad44-49bd-9cb7-6192332badba">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502BB715FDCDA4590E73FC05221BE8E" ma:contentTypeVersion="17" ma:contentTypeDescription="Een nieuw document maken." ma:contentTypeScope="" ma:versionID="06b3c0ea0296818ea7cfb56270c4a58b">
  <xsd:schema xmlns:xsd="http://www.w3.org/2001/XMLSchema" xmlns:xs="http://www.w3.org/2001/XMLSchema" xmlns:p="http://schemas.microsoft.com/office/2006/metadata/properties" xmlns:ns2="78536850-ad44-49bd-9cb7-6192332badba" xmlns:ns3="7cf0d5d1-7964-499c-af15-faef923d0d5f" targetNamespace="http://schemas.microsoft.com/office/2006/metadata/properties" ma:root="true" ma:fieldsID="039dd431c2c605086d44d11cf70c6df3" ns2:_="" ns3:_="">
    <xsd:import namespace="78536850-ad44-49bd-9cb7-6192332badba"/>
    <xsd:import namespace="7cf0d5d1-7964-499c-af15-faef923d0d5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lcf76f155ced4ddcb4097134ff3c332f" minOccurs="0"/>
                <xsd:element ref="ns3:TaxCatchAll" minOccurs="0"/>
                <xsd:element ref="ns2:MediaServiceDateTaken"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536850-ad44-49bd-9cb7-6192332badb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lcf76f155ced4ddcb4097134ff3c332f" ma:index="20" nillable="true" ma:taxonomy="true" ma:internalName="lcf76f155ced4ddcb4097134ff3c332f" ma:taxonomyFieldName="MediaServiceImageTags" ma:displayName="Afbeeldingtags" ma:readOnly="false" ma:fieldId="{5cf76f15-5ced-4ddc-b409-7134ff3c332f}" ma:taxonomyMulti="true" ma:sspId="d936b0e5-b05e-4c6c-a248-911999eb5199" ma:termSetId="09814cd3-568e-fe90-9814-8d621ff8fb84" ma:anchorId="fba54fb3-c3e1-fe81-a776-ca4b69148c4d" ma:open="true" ma:isKeyword="false">
      <xsd:complexType>
        <xsd:sequence>
          <xsd:element ref="pc:Terms" minOccurs="0" maxOccurs="1"/>
        </xsd:sequence>
      </xsd:complexType>
    </xsd:element>
    <xsd:element name="MediaServiceDateTaken" ma:index="22" nillable="true" ma:displayName="MediaServiceDateTaken" ma:hidden="true" ma:indexed="true" ma:internalName="MediaServiceDateTaken" ma:readOnly="true">
      <xsd:simpleType>
        <xsd:restriction base="dms:Text"/>
      </xsd:simpleType>
    </xsd:element>
    <xsd:element name="MediaServiceLocation" ma:index="23" nillable="true" ma:displayName="Location" ma:indexed="true" ma:internalName="MediaServiceLocation"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cf0d5d1-7964-499c-af15-faef923d0d5f" elementFormDefault="qualified">
    <xsd:import namespace="http://schemas.microsoft.com/office/2006/documentManagement/types"/>
    <xsd:import namespace="http://schemas.microsoft.com/office/infopath/2007/PartnerControls"/>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element name="TaxCatchAll" ma:index="21" nillable="true" ma:displayName="Taxonomy Catch All Column" ma:hidden="true" ma:list="{9f4909ca-6c58-4626-8632-e8b504c0e895}" ma:internalName="TaxCatchAll" ma:showField="CatchAllData" ma:web="7cf0d5d1-7964-499c-af15-faef923d0d5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53D822C-C036-4302-9D15-4ED3A7C3063E}">
  <ds:schemaRefs>
    <ds:schemaRef ds:uri="http://purl.org/dc/elements/1.1/"/>
    <ds:schemaRef ds:uri="http://schemas.microsoft.com/office/2006/metadata/properties"/>
    <ds:schemaRef ds:uri="http://purl.org/dc/dcmitype/"/>
    <ds:schemaRef ds:uri="http://schemas.microsoft.com/office/2006/documentManagement/types"/>
    <ds:schemaRef ds:uri="7cf0d5d1-7964-499c-af15-faef923d0d5f"/>
    <ds:schemaRef ds:uri="http://schemas.openxmlformats.org/package/2006/metadata/core-properties"/>
    <ds:schemaRef ds:uri="http://www.w3.org/XML/1998/namespace"/>
    <ds:schemaRef ds:uri="http://schemas.microsoft.com/office/infopath/2007/PartnerControls"/>
    <ds:schemaRef ds:uri="78536850-ad44-49bd-9cb7-6192332badba"/>
    <ds:schemaRef ds:uri="http://purl.org/dc/terms/"/>
  </ds:schemaRefs>
</ds:datastoreItem>
</file>

<file path=customXml/itemProps2.xml><?xml version="1.0" encoding="utf-8"?>
<ds:datastoreItem xmlns:ds="http://schemas.openxmlformats.org/officeDocument/2006/customXml" ds:itemID="{FA5EDC4E-E5E9-4EED-B03F-0F42126320A0}">
  <ds:schemaRefs>
    <ds:schemaRef ds:uri="http://schemas.microsoft.com/sharepoint/v3/contenttype/forms"/>
  </ds:schemaRefs>
</ds:datastoreItem>
</file>

<file path=customXml/itemProps3.xml><?xml version="1.0" encoding="utf-8"?>
<ds:datastoreItem xmlns:ds="http://schemas.openxmlformats.org/officeDocument/2006/customXml" ds:itemID="{D208557D-E722-41F4-AE65-984654B983C0}">
  <ds:schemaRefs>
    <ds:schemaRef ds:uri="78536850-ad44-49bd-9cb7-6192332badba"/>
    <ds:schemaRef ds:uri="7cf0d5d1-7964-499c-af15-faef923d0d5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625</TotalTime>
  <Words>7111</Words>
  <Application>Microsoft Office PowerPoint</Application>
  <PresentationFormat>Breedbeeld</PresentationFormat>
  <Paragraphs>665</Paragraphs>
  <Slides>45</Slides>
  <Notes>30</Notes>
  <HiddenSlides>0</HiddenSlides>
  <MMClips>2</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45</vt:i4>
      </vt:variant>
    </vt:vector>
  </HeadingPairs>
  <TitlesOfParts>
    <vt:vector size="53" baseType="lpstr">
      <vt:lpstr>Arial</vt:lpstr>
      <vt:lpstr>Calibri</vt:lpstr>
      <vt:lpstr>Calibri Light</vt:lpstr>
      <vt:lpstr>Symbol</vt:lpstr>
      <vt:lpstr>Times New Roman</vt:lpstr>
      <vt:lpstr>Wingdings</vt:lpstr>
      <vt:lpstr>Work Sans Light</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Handige links</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Belle, D. van (AP Amsterdam)</dc:creator>
  <cp:lastModifiedBy>Tara Tas</cp:lastModifiedBy>
  <cp:revision>38</cp:revision>
  <dcterms:created xsi:type="dcterms:W3CDTF">2022-11-09T15:51:20Z</dcterms:created>
  <dcterms:modified xsi:type="dcterms:W3CDTF">2025-02-06T15:12:59Z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0x0101002502BB715FDCDA4590E73FC05221BE8E</vt:lpwstr>
  </property>
  <property fmtid="{D5CDD505-2E9C-101B-9397-08002B2CF9AE}" pid="3" name="MediaServiceImageTags">
    <vt:lpwstr/>
  </property>
</Properties>
</file>